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8E44C-210F-4816-9FF6-5FC17D8891BE}" type="datetimeFigureOut">
              <a:rPr lang="it-IT" smtClean="0"/>
              <a:t>15/10/2023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3B058-7489-461C-A831-5130F12D47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1549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E624-4FBA-44E5-8775-63E3A5FB4273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80FB-AFAF-43BB-9AAD-6BAC99C8CAD6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1BD8-F590-4226-80AA-BD0C0FA6F067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EA4B-6120-4B68-BA10-48BE80832FB5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BDB2-C539-4522-B1D0-A60CBE5B46AA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D529-B841-455D-8B34-F8764F59DD2B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39C6-658E-4807-AA02-196017F28DC2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DD04-D496-4D33-9E8C-7AE1D0E1D097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705D-55E7-4022-A283-2D973A49902D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476-2354-4FB7-805D-C641EBAF9F44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92FB-F1E8-40F1-8EA4-520F636471A8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FBCA-0508-4303-9B0D-EF2E14CDC3F7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DBA-FF28-42D6-BE11-2693FF51FC8C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3572-F0DA-4679-BB63-7D4D32AE61EC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1C88-6EDF-4B21-9753-7268F96888BB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370F-CA32-41F7-B3B1-BBBDF4D40A38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21EF6-20D0-44B3-886D-63E0A7623C9D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Pietro_Antonio_Caracciolo" TargetMode="External"/><Relationship Id="rId2" Type="http://schemas.openxmlformats.org/officeDocument/2006/relationships/hyperlink" Target="https://www.liberliber.eu/mediateca/libri/c/caracciolo/farsa_dove_se_introduce_etc/pdf/farsa__p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5KPUSB5On8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25A3D9EA-B59A-D36B-A35B-63ED717E1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618" y="-565740"/>
            <a:ext cx="6004307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D7481CCC-0859-777F-388C-2990A76EE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310" y="2411878"/>
            <a:ext cx="10511244" cy="1515687"/>
          </a:xfrm>
        </p:spPr>
        <p:txBody>
          <a:bodyPr/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panorama della letteratura napolitana </a:t>
            </a:r>
            <a:r>
              <a: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 XVI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secolo in poi (1)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00FAD1C-9A5E-11EA-86FA-B37C305F4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1943" y="6292260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 smtClean="0">
                <a:solidFill>
                  <a:schemeClr val="tx1"/>
                </a:solidFill>
              </a:rPr>
              <a:pPr/>
              <a:t>1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7FA613-ABF0-6826-1841-A036969E2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16" y="5927135"/>
            <a:ext cx="11677568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UNITRE NAPOLI – A.A. 2023-24 –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BC35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CORSO DI LINGUA E CULTURA NAPOLITANA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– PROF. ERMETE FERRARO</a:t>
            </a:r>
          </a:p>
          <a:p>
            <a:endParaRPr lang="en-US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802D0EA-3DDC-0481-C351-B1B37651B810}"/>
              </a:ext>
            </a:extLst>
          </p:cNvPr>
          <p:cNvSpPr txBox="1"/>
          <p:nvPr/>
        </p:nvSpPr>
        <p:spPr>
          <a:xfrm>
            <a:off x="257216" y="4528457"/>
            <a:ext cx="11638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A. CARACCIOLO (SEC. XV) – BRANI DALLA </a:t>
            </a:r>
            <a:r>
              <a:rPr lang="it-IT" sz="2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FARSA DELLA CITA E DEL CITO</a:t>
            </a:r>
          </a:p>
        </p:txBody>
      </p:sp>
    </p:spTree>
    <p:extLst>
      <p:ext uri="{BB962C8B-B14F-4D97-AF65-F5344CB8AC3E}">
        <p14:creationId xmlns:p14="http://schemas.microsoft.com/office/powerpoint/2010/main" val="13865953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77973D9-8E23-136C-CCFF-A1E8AD568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305F4C9-9974-5C86-93A4-02E8E41FD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468" y="133350"/>
            <a:ext cx="8890000" cy="65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87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639DA17-A840-949F-3DCB-DF1C6B0E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2572" y="6372287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 smtClean="0">
                <a:solidFill>
                  <a:schemeClr val="tx1"/>
                </a:solidFill>
              </a:rPr>
              <a:pPr/>
              <a:t>3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DF9A0F2-B037-B86C-2E70-E1FFA216CB91}"/>
              </a:ext>
            </a:extLst>
          </p:cNvPr>
          <p:cNvSpPr txBox="1"/>
          <p:nvPr/>
        </p:nvSpPr>
        <p:spPr>
          <a:xfrm>
            <a:off x="478971" y="487680"/>
            <a:ext cx="10328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PIETRO ANTONIO CARACCIOLO </a:t>
            </a:r>
            <a:r>
              <a:rPr lang="it-IT" b="1" dirty="0">
                <a:solidFill>
                  <a:srgbClr val="C00000"/>
                </a:solidFill>
              </a:rPr>
              <a:t>(1460-1525) &lt;&lt;</a:t>
            </a:r>
            <a:r>
              <a:rPr lang="it-IT" b="1" i="1" dirty="0">
                <a:solidFill>
                  <a:srgbClr val="C00000"/>
                </a:solidFill>
              </a:rPr>
              <a:t>Farsa dove se introduce una Cita, lo Cito, una Vecchia, uno Notaro, lo </a:t>
            </a:r>
            <a:r>
              <a:rPr lang="it-IT" b="1" i="1" dirty="0" err="1">
                <a:solidFill>
                  <a:srgbClr val="C00000"/>
                </a:solidFill>
              </a:rPr>
              <a:t>Prèite</a:t>
            </a:r>
            <a:r>
              <a:rPr lang="it-IT" b="1" i="1" dirty="0">
                <a:solidFill>
                  <a:srgbClr val="C00000"/>
                </a:solidFill>
              </a:rPr>
              <a:t> con lo </a:t>
            </a:r>
            <a:r>
              <a:rPr lang="it-IT" b="1" i="1" dirty="0" err="1">
                <a:solidFill>
                  <a:srgbClr val="C00000"/>
                </a:solidFill>
              </a:rPr>
              <a:t>Yacono</a:t>
            </a:r>
            <a:r>
              <a:rPr lang="it-IT" b="1" i="1" dirty="0">
                <a:solidFill>
                  <a:srgbClr val="C00000"/>
                </a:solidFill>
              </a:rPr>
              <a:t> et uno Terzo</a:t>
            </a:r>
            <a:r>
              <a:rPr lang="it-IT" b="1" dirty="0">
                <a:solidFill>
                  <a:srgbClr val="C00000"/>
                </a:solidFill>
              </a:rPr>
              <a:t>&gt;&gt;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47A2B10-FAE4-A5EA-9322-ABA3EE02B105}"/>
              </a:ext>
            </a:extLst>
          </p:cNvPr>
          <p:cNvSpPr txBox="1"/>
          <p:nvPr/>
        </p:nvSpPr>
        <p:spPr>
          <a:xfrm>
            <a:off x="400595" y="1199537"/>
            <a:ext cx="1016290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CITA Donna </a:t>
            </a:r>
            <a:r>
              <a:rPr lang="it-IT" dirty="0" err="1"/>
              <a:t>Mattalena</a:t>
            </a:r>
            <a:r>
              <a:rPr lang="it-IT" dirty="0"/>
              <a:t> mia; dove vai per questa via così affannata? Che cosa t’è incontrata? MATTALENA Per </a:t>
            </a:r>
            <a:r>
              <a:rPr lang="it-IT" dirty="0" err="1"/>
              <a:t>trovarte</a:t>
            </a:r>
            <a:r>
              <a:rPr lang="it-IT" dirty="0"/>
              <a:t> </a:t>
            </a:r>
            <a:r>
              <a:rPr lang="it-IT" dirty="0" err="1"/>
              <a:t>venea</a:t>
            </a:r>
            <a:r>
              <a:rPr lang="it-IT" dirty="0"/>
              <a:t>, ch’aio ad </a:t>
            </a:r>
            <a:r>
              <a:rPr lang="it-IT" dirty="0" err="1"/>
              <a:t>parlarete</a:t>
            </a:r>
            <a:r>
              <a:rPr lang="it-IT" dirty="0"/>
              <a:t>. </a:t>
            </a:r>
          </a:p>
          <a:p>
            <a:r>
              <a:rPr lang="it-IT" dirty="0"/>
              <a:t>CITA Et de che cosa? </a:t>
            </a:r>
          </a:p>
          <a:p>
            <a:r>
              <a:rPr lang="it-IT" dirty="0"/>
              <a:t>MATTALENA Sera me disse Rosa, mia vicina, ca tu da </a:t>
            </a:r>
            <a:r>
              <a:rPr lang="it-IT" dirty="0" err="1"/>
              <a:t>hieri</a:t>
            </a:r>
            <a:r>
              <a:rPr lang="it-IT" dirty="0"/>
              <a:t> </a:t>
            </a:r>
            <a:r>
              <a:rPr lang="it-IT" dirty="0" err="1"/>
              <a:t>matina</a:t>
            </a:r>
            <a:r>
              <a:rPr lang="it-IT" dirty="0"/>
              <a:t> te sposaste. Perché non me </a:t>
            </a:r>
            <a:r>
              <a:rPr lang="it-IT" dirty="0" err="1"/>
              <a:t>mannaste</a:t>
            </a:r>
            <a:r>
              <a:rPr lang="it-IT" dirty="0"/>
              <a:t> ad convitare, ca te </a:t>
            </a:r>
            <a:r>
              <a:rPr lang="it-IT" dirty="0" err="1"/>
              <a:t>venea</a:t>
            </a:r>
            <a:r>
              <a:rPr lang="it-IT" dirty="0"/>
              <a:t> ad fare compagnia? </a:t>
            </a:r>
          </a:p>
          <a:p>
            <a:r>
              <a:rPr lang="it-IT" dirty="0"/>
              <a:t>CITA Ah, cara sora mia, non è, non è: </a:t>
            </a:r>
            <a:r>
              <a:rPr lang="it-IT" dirty="0" err="1"/>
              <a:t>cride</a:t>
            </a:r>
            <a:r>
              <a:rPr lang="it-IT" dirty="0"/>
              <a:t> ca senza te mai lo facesse? Che </a:t>
            </a:r>
            <a:r>
              <a:rPr lang="it-IT" dirty="0" err="1"/>
              <a:t>nance</a:t>
            </a:r>
            <a:r>
              <a:rPr lang="it-IT" dirty="0"/>
              <a:t> me </a:t>
            </a:r>
            <a:r>
              <a:rPr lang="it-IT" dirty="0" err="1"/>
              <a:t>venesse</a:t>
            </a:r>
            <a:r>
              <a:rPr lang="it-IT" dirty="0"/>
              <a:t> la quartana tutta questa </a:t>
            </a:r>
            <a:r>
              <a:rPr lang="it-IT" dirty="0" err="1"/>
              <a:t>semmana</a:t>
            </a:r>
            <a:r>
              <a:rPr lang="it-IT" dirty="0"/>
              <a:t>! È be’ lo vero ca </a:t>
            </a:r>
            <a:r>
              <a:rPr lang="it-IT" dirty="0" err="1"/>
              <a:t>nce</a:t>
            </a:r>
            <a:r>
              <a:rPr lang="it-IT" dirty="0"/>
              <a:t> tengo pensiero de lo fare, ma non </a:t>
            </a:r>
            <a:r>
              <a:rPr lang="it-IT" dirty="0" err="1"/>
              <a:t>vorria</a:t>
            </a:r>
            <a:r>
              <a:rPr lang="it-IT" dirty="0"/>
              <a:t> pigliare per marito se non se Vito de Baptista, ch’è </a:t>
            </a:r>
            <a:r>
              <a:rPr lang="it-IT" dirty="0" err="1"/>
              <a:t>iovene</a:t>
            </a:r>
            <a:r>
              <a:rPr lang="it-IT" dirty="0"/>
              <a:t> de vista; et se tu </a:t>
            </a:r>
            <a:r>
              <a:rPr lang="it-IT" dirty="0" err="1"/>
              <a:t>voy</a:t>
            </a:r>
            <a:r>
              <a:rPr lang="it-IT" dirty="0"/>
              <a:t>, </a:t>
            </a:r>
            <a:r>
              <a:rPr lang="it-IT" dirty="0" err="1"/>
              <a:t>consolarmende</a:t>
            </a:r>
            <a:r>
              <a:rPr lang="it-IT" dirty="0"/>
              <a:t> </a:t>
            </a:r>
            <a:r>
              <a:rPr lang="it-IT" dirty="0" err="1"/>
              <a:t>poy</a:t>
            </a:r>
            <a:r>
              <a:rPr lang="it-IT" dirty="0"/>
              <a:t>, et este amico. </a:t>
            </a:r>
          </a:p>
          <a:p>
            <a:r>
              <a:rPr lang="it-IT" dirty="0"/>
              <a:t>MATTALENA </a:t>
            </a:r>
            <a:r>
              <a:rPr lang="it-IT" dirty="0" err="1"/>
              <a:t>Cierto</a:t>
            </a:r>
            <a:r>
              <a:rPr lang="it-IT" dirty="0"/>
              <a:t> che m’è amico: lo </a:t>
            </a:r>
            <a:r>
              <a:rPr lang="it-IT" dirty="0" err="1"/>
              <a:t>haio</a:t>
            </a:r>
            <a:r>
              <a:rPr lang="it-IT" dirty="0"/>
              <a:t> amato commo </a:t>
            </a:r>
            <a:r>
              <a:rPr lang="it-IT" dirty="0" err="1"/>
              <a:t>mme</a:t>
            </a:r>
            <a:r>
              <a:rPr lang="it-IT" dirty="0"/>
              <a:t> fosse stato proprio figlio e dòtte per consiglio che lo </a:t>
            </a:r>
            <a:r>
              <a:rPr lang="it-IT" dirty="0" err="1"/>
              <a:t>faczie</a:t>
            </a:r>
            <a:r>
              <a:rPr lang="it-IT" dirty="0"/>
              <a:t>, ch’è omo de </a:t>
            </a:r>
            <a:r>
              <a:rPr lang="it-IT" dirty="0" err="1"/>
              <a:t>solaze</a:t>
            </a:r>
            <a:r>
              <a:rPr lang="it-IT" dirty="0"/>
              <a:t> et stima </a:t>
            </a:r>
            <a:r>
              <a:rPr lang="it-IT" dirty="0" err="1"/>
              <a:t>honore</a:t>
            </a:r>
            <a:r>
              <a:rPr lang="it-IT" dirty="0"/>
              <a:t>, et a me porta ammore como a mamma, et </a:t>
            </a:r>
            <a:r>
              <a:rPr lang="it-IT" dirty="0" err="1"/>
              <a:t>cussì</a:t>
            </a:r>
            <a:r>
              <a:rPr lang="it-IT" dirty="0"/>
              <a:t> anchor me </a:t>
            </a:r>
            <a:r>
              <a:rPr lang="it-IT" dirty="0" err="1"/>
              <a:t>chiamma</a:t>
            </a:r>
            <a:r>
              <a:rPr lang="it-IT" dirty="0"/>
              <a:t>. Io voglio andare per </a:t>
            </a:r>
            <a:r>
              <a:rPr lang="it-IT" dirty="0" err="1"/>
              <a:t>posserli</a:t>
            </a:r>
            <a:r>
              <a:rPr lang="it-IT" dirty="0"/>
              <a:t> parlare. </a:t>
            </a:r>
            <a:r>
              <a:rPr lang="it-IT" dirty="0" err="1"/>
              <a:t>Ve’lo</a:t>
            </a:r>
            <a:r>
              <a:rPr lang="it-IT" dirty="0"/>
              <a:t> </a:t>
            </a:r>
            <a:r>
              <a:rPr lang="it-IT" dirty="0" err="1"/>
              <a:t>llà</a:t>
            </a:r>
            <a:r>
              <a:rPr lang="it-IT" dirty="0"/>
              <a:t>! O Vito, un poco </a:t>
            </a:r>
            <a:r>
              <a:rPr lang="it-IT" dirty="0" err="1"/>
              <a:t>cqua</a:t>
            </a:r>
            <a:r>
              <a:rPr lang="it-IT" dirty="0"/>
              <a:t> t’hai d’accostare: non posso camminare, figlio, affretta. Cosa che te diletta te </a:t>
            </a:r>
            <a:r>
              <a:rPr lang="it-IT" dirty="0" err="1"/>
              <a:t>dirraggio</a:t>
            </a:r>
            <a:r>
              <a:rPr lang="it-IT" dirty="0"/>
              <a:t>, ma </a:t>
            </a:r>
            <a:r>
              <a:rPr lang="it-IT" dirty="0" err="1"/>
              <a:t>ccà</a:t>
            </a:r>
            <a:r>
              <a:rPr lang="it-IT" dirty="0"/>
              <a:t> lo </a:t>
            </a:r>
            <a:r>
              <a:rPr lang="it-IT" dirty="0" err="1"/>
              <a:t>veveraggio</a:t>
            </a:r>
            <a:r>
              <a:rPr lang="it-IT" dirty="0"/>
              <a:t>! </a:t>
            </a:r>
          </a:p>
          <a:p>
            <a:r>
              <a:rPr lang="it-IT" dirty="0"/>
              <a:t>CITO Sia con Dio, se lo meriti et io ne son contento. </a:t>
            </a:r>
          </a:p>
          <a:p>
            <a:r>
              <a:rPr lang="it-IT" dirty="0"/>
              <a:t>MATTALENA Figlio, </a:t>
            </a:r>
            <a:r>
              <a:rPr lang="it-IT" dirty="0" err="1"/>
              <a:t>hor</a:t>
            </a:r>
            <a:r>
              <a:rPr lang="it-IT" dirty="0"/>
              <a:t> </a:t>
            </a:r>
            <a:r>
              <a:rPr lang="it-IT" dirty="0" err="1"/>
              <a:t>aude</a:t>
            </a:r>
            <a:r>
              <a:rPr lang="it-IT" dirty="0"/>
              <a:t> e sta </a:t>
            </a:r>
            <a:r>
              <a:rPr lang="it-IT" dirty="0" err="1"/>
              <a:t>attiento</a:t>
            </a:r>
            <a:r>
              <a:rPr lang="it-IT" dirty="0"/>
              <a:t>. Io creo che tu per fama e per </a:t>
            </a:r>
            <a:r>
              <a:rPr lang="it-IT" dirty="0" err="1"/>
              <a:t>virtú</a:t>
            </a:r>
            <a:r>
              <a:rPr lang="it-IT" dirty="0"/>
              <a:t> sa’ chi so’ stati li parenti </a:t>
            </a:r>
            <a:r>
              <a:rPr lang="it-IT" dirty="0" err="1"/>
              <a:t>honorati</a:t>
            </a:r>
            <a:r>
              <a:rPr lang="it-IT" dirty="0"/>
              <a:t> di </a:t>
            </a:r>
            <a:r>
              <a:rPr lang="it-IT" dirty="0" err="1"/>
              <a:t>Rencella</a:t>
            </a:r>
            <a:r>
              <a:rPr lang="it-IT" dirty="0"/>
              <a:t>, </a:t>
            </a:r>
            <a:r>
              <a:rPr lang="it-IT" dirty="0" err="1"/>
              <a:t>vicínata</a:t>
            </a:r>
            <a:r>
              <a:rPr lang="it-IT" dirty="0"/>
              <a:t>: </a:t>
            </a:r>
            <a:r>
              <a:rPr lang="it-IT" dirty="0" err="1"/>
              <a:t>epsa</a:t>
            </a:r>
            <a:r>
              <a:rPr lang="it-IT" dirty="0"/>
              <a:t> e bella, et è </a:t>
            </a:r>
            <a:r>
              <a:rPr lang="it-IT" dirty="0" err="1"/>
              <a:t>maxara</a:t>
            </a:r>
            <a:r>
              <a:rPr lang="it-IT" dirty="0"/>
              <a:t>, et io la tengo cara </a:t>
            </a:r>
            <a:r>
              <a:rPr lang="it-IT" dirty="0" err="1"/>
              <a:t>comm’a</a:t>
            </a:r>
            <a:r>
              <a:rPr lang="it-IT" dirty="0"/>
              <a:t> sore: essa te porta ammore et à appetito </a:t>
            </a:r>
            <a:r>
              <a:rPr lang="it-IT" dirty="0" err="1"/>
              <a:t>pigliarte</a:t>
            </a:r>
            <a:r>
              <a:rPr lang="it-IT" dirty="0"/>
              <a:t> per marito, se ne </a:t>
            </a:r>
            <a:r>
              <a:rPr lang="it-IT" dirty="0" err="1"/>
              <a:t>vòy</a:t>
            </a:r>
            <a:r>
              <a:rPr lang="it-IT" dirty="0"/>
              <a:t> </a:t>
            </a:r>
            <a:r>
              <a:rPr lang="it-IT" dirty="0" err="1"/>
              <a:t>affastio</a:t>
            </a:r>
            <a:r>
              <a:rPr lang="it-IT" dirty="0"/>
              <a:t> de li toy. Essa te </a:t>
            </a:r>
            <a:r>
              <a:rPr lang="it-IT" dirty="0" err="1"/>
              <a:t>vòle</a:t>
            </a:r>
            <a:r>
              <a:rPr lang="it-IT" dirty="0"/>
              <a:t> et io poco parole voglio fare; fallo, non ce tardare! </a:t>
            </a:r>
          </a:p>
        </p:txBody>
      </p:sp>
    </p:spTree>
    <p:extLst>
      <p:ext uri="{BB962C8B-B14F-4D97-AF65-F5344CB8AC3E}">
        <p14:creationId xmlns:p14="http://schemas.microsoft.com/office/powerpoint/2010/main" val="761535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A4C2F4E1-50B6-7BA9-6C1F-F4ED9D7B5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3313" y="6358768"/>
            <a:ext cx="683339" cy="354030"/>
          </a:xfrm>
        </p:spPr>
        <p:txBody>
          <a:bodyPr/>
          <a:lstStyle/>
          <a:p>
            <a:fld id="{D57F1E4F-1CFF-5643-939E-217C01CDF565}" type="slidenum">
              <a:rPr lang="en-US" sz="1800" smtClean="0">
                <a:solidFill>
                  <a:schemeClr val="tx1"/>
                </a:solidFill>
              </a:rPr>
              <a:pPr/>
              <a:t>4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341EC2A-D6FB-2677-C0C4-11527E5FBEA3}"/>
              </a:ext>
            </a:extLst>
          </p:cNvPr>
          <p:cNvSpPr txBox="1"/>
          <p:nvPr/>
        </p:nvSpPr>
        <p:spPr>
          <a:xfrm>
            <a:off x="348344" y="249490"/>
            <a:ext cx="1069412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CITO Matre mia, tanta è la cortesia che </a:t>
            </a:r>
            <a:r>
              <a:rPr lang="it-IT" dirty="0" err="1"/>
              <a:t>vui</a:t>
            </a:r>
            <a:r>
              <a:rPr lang="it-IT" dirty="0"/>
              <a:t> me usate che so’ ben guadagnate li </a:t>
            </a:r>
            <a:r>
              <a:rPr lang="it-IT" dirty="0" err="1"/>
              <a:t>chianelli</a:t>
            </a:r>
            <a:r>
              <a:rPr lang="it-IT" dirty="0"/>
              <a:t>: voglio che </a:t>
            </a:r>
            <a:r>
              <a:rPr lang="it-IT" dirty="0" err="1"/>
              <a:t>l’hagi</a:t>
            </a:r>
            <a:r>
              <a:rPr lang="it-IT" dirty="0"/>
              <a:t> belli; </a:t>
            </a:r>
            <a:r>
              <a:rPr lang="it-IT" dirty="0" err="1"/>
              <a:t>saczi</a:t>
            </a:r>
            <a:r>
              <a:rPr lang="it-IT" dirty="0"/>
              <a:t> ch’io non tengo altro desio se non de </a:t>
            </a:r>
            <a:r>
              <a:rPr lang="it-IT" dirty="0" err="1"/>
              <a:t>havere</a:t>
            </a:r>
            <a:r>
              <a:rPr lang="it-IT" dirty="0"/>
              <a:t> </a:t>
            </a:r>
            <a:r>
              <a:rPr lang="it-IT" dirty="0" err="1"/>
              <a:t>Renczella</a:t>
            </a:r>
            <a:r>
              <a:rPr lang="it-IT" dirty="0"/>
              <a:t> per </a:t>
            </a:r>
            <a:r>
              <a:rPr lang="it-IT" dirty="0" err="1"/>
              <a:t>mugliere</a:t>
            </a:r>
            <a:r>
              <a:rPr lang="it-IT" dirty="0"/>
              <a:t>, et però presto va’, conclude, che in questo io me te do quanta potestate ho, et si è </a:t>
            </a:r>
            <a:r>
              <a:rPr lang="it-IT" dirty="0" err="1"/>
              <a:t>cossí</a:t>
            </a:r>
            <a:r>
              <a:rPr lang="it-IT" dirty="0"/>
              <a:t>, da mia parte lo di’ ch’a me </a:t>
            </a:r>
            <a:r>
              <a:rPr lang="it-IT" dirty="0" err="1"/>
              <a:t>me</a:t>
            </a:r>
            <a:r>
              <a:rPr lang="it-IT" dirty="0"/>
              <a:t> pare </a:t>
            </a:r>
            <a:r>
              <a:rPr lang="it-IT" dirty="0" err="1"/>
              <a:t>milli</a:t>
            </a:r>
            <a:r>
              <a:rPr lang="it-IT" dirty="0"/>
              <a:t> anni d’afferrare lo partito. Io ve </a:t>
            </a:r>
            <a:r>
              <a:rPr lang="it-IT" dirty="0" err="1"/>
              <a:t>haio</a:t>
            </a:r>
            <a:r>
              <a:rPr lang="it-IT" dirty="0"/>
              <a:t> ben sentito. </a:t>
            </a:r>
          </a:p>
          <a:p>
            <a:r>
              <a:rPr lang="it-IT" dirty="0"/>
              <a:t>MATTALENA </a:t>
            </a:r>
            <a:r>
              <a:rPr lang="it-IT" dirty="0" err="1"/>
              <a:t>Hor</a:t>
            </a:r>
            <a:r>
              <a:rPr lang="it-IT" dirty="0"/>
              <a:t> </a:t>
            </a:r>
            <a:r>
              <a:rPr lang="it-IT" dirty="0" err="1"/>
              <a:t>cossí</a:t>
            </a:r>
            <a:r>
              <a:rPr lang="it-IT" dirty="0"/>
              <a:t> sia. Aude, </a:t>
            </a:r>
            <a:r>
              <a:rPr lang="it-IT" dirty="0" err="1"/>
              <a:t>Rencella</a:t>
            </a:r>
            <a:r>
              <a:rPr lang="it-IT" dirty="0"/>
              <a:t> mia, la cosa è </a:t>
            </a:r>
            <a:r>
              <a:rPr lang="it-IT" dirty="0" err="1"/>
              <a:t>facta</a:t>
            </a:r>
            <a:r>
              <a:rPr lang="it-IT" dirty="0"/>
              <a:t>: e </a:t>
            </a:r>
            <a:r>
              <a:rPr lang="it-IT" dirty="0" err="1"/>
              <a:t>cqua</a:t>
            </a:r>
            <a:r>
              <a:rPr lang="it-IT" dirty="0"/>
              <a:t> con non c’è nulla </a:t>
            </a:r>
            <a:r>
              <a:rPr lang="it-IT" dirty="0" err="1"/>
              <a:t>mbracta</a:t>
            </a:r>
            <a:r>
              <a:rPr lang="it-IT" dirty="0"/>
              <a:t>, ‘</a:t>
            </a:r>
            <a:r>
              <a:rPr lang="it-IT" dirty="0" err="1"/>
              <a:t>mperò</a:t>
            </a:r>
            <a:r>
              <a:rPr lang="it-IT" dirty="0"/>
              <a:t> è </a:t>
            </a:r>
            <a:r>
              <a:rPr lang="it-IT" dirty="0" err="1"/>
              <a:t>costricto</a:t>
            </a:r>
            <a:r>
              <a:rPr lang="it-IT" dirty="0"/>
              <a:t> </a:t>
            </a:r>
            <a:r>
              <a:rPr lang="it-IT" dirty="0" err="1"/>
              <a:t>pigliarte</a:t>
            </a:r>
            <a:r>
              <a:rPr lang="it-IT" dirty="0"/>
              <a:t> ed </a:t>
            </a:r>
            <a:r>
              <a:rPr lang="it-IT" dirty="0" err="1"/>
              <a:t>hamme</a:t>
            </a:r>
            <a:r>
              <a:rPr lang="it-IT" dirty="0"/>
              <a:t> </a:t>
            </a:r>
            <a:r>
              <a:rPr lang="it-IT" dirty="0" err="1"/>
              <a:t>ditto</a:t>
            </a:r>
            <a:r>
              <a:rPr lang="it-IT" dirty="0"/>
              <a:t> ca te </a:t>
            </a:r>
            <a:r>
              <a:rPr lang="it-IT" dirty="0" err="1"/>
              <a:t>vòle</a:t>
            </a:r>
            <a:r>
              <a:rPr lang="it-IT" dirty="0"/>
              <a:t> senza troppe parole, et </a:t>
            </a:r>
            <a:r>
              <a:rPr lang="it-IT" dirty="0" err="1"/>
              <a:t>have</a:t>
            </a:r>
            <a:r>
              <a:rPr lang="it-IT" dirty="0"/>
              <a:t> a caro che ‘l </a:t>
            </a:r>
            <a:r>
              <a:rPr lang="it-IT" dirty="0" err="1"/>
              <a:t>prèite</a:t>
            </a:r>
            <a:r>
              <a:rPr lang="it-IT" dirty="0"/>
              <a:t> e lo notaro </a:t>
            </a:r>
            <a:r>
              <a:rPr lang="it-IT" dirty="0" err="1"/>
              <a:t>ingimente</a:t>
            </a:r>
            <a:r>
              <a:rPr lang="it-IT" dirty="0"/>
              <a:t> vengano prestamente. </a:t>
            </a:r>
          </a:p>
          <a:p>
            <a:r>
              <a:rPr lang="it-IT" dirty="0"/>
              <a:t>CITA E che aspettammo? </a:t>
            </a:r>
            <a:r>
              <a:rPr lang="it-IT" dirty="0" err="1"/>
              <a:t>Nui</a:t>
            </a:r>
            <a:r>
              <a:rPr lang="it-IT" dirty="0"/>
              <a:t> troppo ce </a:t>
            </a:r>
            <a:r>
              <a:rPr lang="it-IT" dirty="0" err="1"/>
              <a:t>tardamo</a:t>
            </a:r>
            <a:r>
              <a:rPr lang="it-IT" dirty="0"/>
              <a:t>: ecco un carlino, </a:t>
            </a:r>
            <a:r>
              <a:rPr lang="it-IT" dirty="0" err="1"/>
              <a:t>vattende</a:t>
            </a:r>
            <a:r>
              <a:rPr lang="it-IT" dirty="0"/>
              <a:t> </a:t>
            </a:r>
            <a:r>
              <a:rPr lang="it-IT" dirty="0" err="1"/>
              <a:t>cqua</a:t>
            </a:r>
            <a:r>
              <a:rPr lang="it-IT" dirty="0"/>
              <a:t> vicino et </a:t>
            </a:r>
            <a:r>
              <a:rPr lang="it-IT" dirty="0" err="1"/>
              <a:t>chiamand’uno</a:t>
            </a:r>
            <a:r>
              <a:rPr lang="it-IT" dirty="0"/>
              <a:t>. </a:t>
            </a:r>
            <a:r>
              <a:rPr lang="it-IT" dirty="0" err="1"/>
              <a:t>Cqua</a:t>
            </a:r>
            <a:r>
              <a:rPr lang="it-IT" dirty="0"/>
              <a:t> non ce è </a:t>
            </a:r>
            <a:r>
              <a:rPr lang="it-IT" dirty="0" err="1"/>
              <a:t>nesciuno</a:t>
            </a:r>
            <a:r>
              <a:rPr lang="it-IT" dirty="0"/>
              <a:t>. </a:t>
            </a:r>
          </a:p>
          <a:p>
            <a:r>
              <a:rPr lang="it-IT" dirty="0"/>
              <a:t>MATALENA </a:t>
            </a:r>
            <a:r>
              <a:rPr lang="it-IT" dirty="0" err="1"/>
              <a:t>Cqua</a:t>
            </a:r>
            <a:r>
              <a:rPr lang="it-IT" dirty="0"/>
              <a:t> non ce è </a:t>
            </a:r>
            <a:r>
              <a:rPr lang="it-IT" dirty="0" err="1"/>
              <a:t>nesciuno</a:t>
            </a:r>
            <a:r>
              <a:rPr lang="it-IT" dirty="0"/>
              <a:t>. Oh, chi è chillo? O notaro Fiorillo, aspetta, aspetta: non avere tanta fretta a camminare! </a:t>
            </a:r>
          </a:p>
          <a:p>
            <a:r>
              <a:rPr lang="it-IT" dirty="0"/>
              <a:t>NOTARO </a:t>
            </a:r>
            <a:r>
              <a:rPr lang="it-IT" dirty="0" err="1"/>
              <a:t>Ènce</a:t>
            </a:r>
            <a:r>
              <a:rPr lang="it-IT" dirty="0"/>
              <a:t> da guadagnare, ché </a:t>
            </a:r>
            <a:r>
              <a:rPr lang="it-IT" dirty="0" err="1"/>
              <a:t>nce</a:t>
            </a:r>
            <a:r>
              <a:rPr lang="it-IT" dirty="0"/>
              <a:t> vengo? </a:t>
            </a:r>
          </a:p>
          <a:p>
            <a:r>
              <a:rPr lang="it-IT" dirty="0"/>
              <a:t>MATTALENA Dui </a:t>
            </a:r>
            <a:r>
              <a:rPr lang="it-IT" dirty="0" err="1"/>
              <a:t>tornisi</a:t>
            </a:r>
            <a:r>
              <a:rPr lang="it-IT" dirty="0"/>
              <a:t> te tengo apparecchiati. </a:t>
            </a:r>
          </a:p>
          <a:p>
            <a:r>
              <a:rPr lang="it-IT" dirty="0"/>
              <a:t>NOTARO </a:t>
            </a:r>
            <a:r>
              <a:rPr lang="it-IT" dirty="0" err="1"/>
              <a:t>Siati</a:t>
            </a:r>
            <a:r>
              <a:rPr lang="it-IT" dirty="0"/>
              <a:t> li ben trovati. Che s’à a fare? </a:t>
            </a:r>
          </a:p>
          <a:p>
            <a:r>
              <a:rPr lang="it-IT" dirty="0"/>
              <a:t>MATTALENA </a:t>
            </a:r>
            <a:r>
              <a:rPr lang="it-IT" dirty="0" err="1"/>
              <a:t>Havite</a:t>
            </a:r>
            <a:r>
              <a:rPr lang="it-IT" dirty="0"/>
              <a:t> a stipulare un matrimonio. </a:t>
            </a:r>
          </a:p>
          <a:p>
            <a:r>
              <a:rPr lang="it-IT" dirty="0"/>
              <a:t>NOTARO E </a:t>
            </a:r>
            <a:r>
              <a:rPr lang="it-IT" dirty="0" err="1"/>
              <a:t>nc’è</a:t>
            </a:r>
            <a:r>
              <a:rPr lang="it-IT" dirty="0"/>
              <a:t> alcun testimonio </a:t>
            </a:r>
            <a:r>
              <a:rPr lang="it-IT" dirty="0" err="1"/>
              <a:t>cqua</a:t>
            </a:r>
            <a:r>
              <a:rPr lang="it-IT" dirty="0"/>
              <a:t> presente? </a:t>
            </a:r>
          </a:p>
          <a:p>
            <a:r>
              <a:rPr lang="it-IT" dirty="0"/>
              <a:t>MATTALENA Non vide tanta gente </a:t>
            </a:r>
            <a:r>
              <a:rPr lang="it-IT" dirty="0" err="1"/>
              <a:t>cqua</a:t>
            </a:r>
            <a:r>
              <a:rPr lang="it-IT" dirty="0"/>
              <a:t> a lo torno? </a:t>
            </a:r>
          </a:p>
          <a:p>
            <a:r>
              <a:rPr lang="it-IT" dirty="0"/>
              <a:t>NOTARO </a:t>
            </a:r>
            <a:r>
              <a:rPr lang="it-IT" dirty="0" err="1"/>
              <a:t>Vui</a:t>
            </a:r>
            <a:r>
              <a:rPr lang="it-IT" dirty="0"/>
              <a:t> che siete a lo torno qui in </a:t>
            </a:r>
            <a:r>
              <a:rPr lang="it-IT" dirty="0" err="1"/>
              <a:t>presentia</a:t>
            </a:r>
            <a:r>
              <a:rPr lang="it-IT" dirty="0"/>
              <a:t>, ognuno ad </a:t>
            </a:r>
            <a:r>
              <a:rPr lang="it-IT" dirty="0" err="1"/>
              <a:t>audientia</a:t>
            </a:r>
            <a:r>
              <a:rPr lang="it-IT" dirty="0"/>
              <a:t> s’</a:t>
            </a:r>
            <a:r>
              <a:rPr lang="it-IT" dirty="0" err="1"/>
              <a:t>apparecchie</a:t>
            </a:r>
            <a:r>
              <a:rPr lang="it-IT" dirty="0"/>
              <a:t> de </a:t>
            </a:r>
            <a:r>
              <a:rPr lang="it-IT" dirty="0" err="1"/>
              <a:t>prestarme</a:t>
            </a:r>
            <a:r>
              <a:rPr lang="it-IT" dirty="0"/>
              <a:t> </a:t>
            </a:r>
            <a:r>
              <a:rPr lang="it-IT" dirty="0" err="1"/>
              <a:t>l’orecchie</a:t>
            </a:r>
            <a:r>
              <a:rPr lang="it-IT" dirty="0"/>
              <a:t> in questa parte per fin che queste carte </a:t>
            </a:r>
            <a:r>
              <a:rPr lang="it-IT" dirty="0" err="1"/>
              <a:t>havrò</a:t>
            </a:r>
            <a:r>
              <a:rPr lang="it-IT" dirty="0"/>
              <a:t> lette. Oggi che so’ li sette de </a:t>
            </a:r>
            <a:r>
              <a:rPr lang="it-IT" dirty="0" err="1"/>
              <a:t>febraro</a:t>
            </a:r>
            <a:r>
              <a:rPr lang="it-IT" dirty="0"/>
              <a:t>, che </a:t>
            </a:r>
            <a:r>
              <a:rPr lang="it-IT" dirty="0" err="1"/>
              <a:t>ven</a:t>
            </a:r>
            <a:r>
              <a:rPr lang="it-IT" dirty="0"/>
              <a:t> </a:t>
            </a:r>
            <a:r>
              <a:rPr lang="it-IT" dirty="0" err="1"/>
              <a:t>dapo</a:t>
            </a:r>
            <a:r>
              <a:rPr lang="it-IT" dirty="0"/>
              <a:t>’ </a:t>
            </a:r>
            <a:r>
              <a:rPr lang="it-IT" dirty="0" err="1"/>
              <a:t>jennaro</a:t>
            </a:r>
            <a:r>
              <a:rPr lang="it-IT" dirty="0"/>
              <a:t>, in presenti anno che corre senza affanno, la ditta Cita se obbliga a la sua vita non mancare de </a:t>
            </a:r>
            <a:r>
              <a:rPr lang="it-IT" dirty="0" err="1"/>
              <a:t>maje</a:t>
            </a:r>
            <a:r>
              <a:rPr lang="it-IT" dirty="0"/>
              <a:t> s’accarezzare co lo Cito, se proprio isso ha appetito de pigliarla la </a:t>
            </a:r>
            <a:r>
              <a:rPr lang="it-IT" dirty="0" err="1"/>
              <a:t>novte</a:t>
            </a:r>
            <a:r>
              <a:rPr lang="it-IT" dirty="0"/>
              <a:t> et abbracciarla; e </a:t>
            </a:r>
            <a:r>
              <a:rPr lang="it-IT" dirty="0" err="1"/>
              <a:t>quanno</a:t>
            </a:r>
            <a:r>
              <a:rPr lang="it-IT" dirty="0"/>
              <a:t> in vario facesse lo contrario, che isso possa romperle tutte </a:t>
            </a:r>
            <a:r>
              <a:rPr lang="it-IT" dirty="0" err="1"/>
              <a:t>l’ossa</a:t>
            </a:r>
            <a:r>
              <a:rPr lang="it-IT" dirty="0"/>
              <a:t> e la cacciare, e </a:t>
            </a:r>
            <a:r>
              <a:rPr lang="it-IT" dirty="0" err="1"/>
              <a:t>dapo</a:t>
            </a:r>
            <a:r>
              <a:rPr lang="it-IT" dirty="0"/>
              <a:t>’ se pigliare per mogliere chi le fosse in piacere. </a:t>
            </a:r>
          </a:p>
        </p:txBody>
      </p:sp>
    </p:spTree>
    <p:extLst>
      <p:ext uri="{BB962C8B-B14F-4D97-AF65-F5344CB8AC3E}">
        <p14:creationId xmlns:p14="http://schemas.microsoft.com/office/powerpoint/2010/main" val="4281801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FD9EFC8E-5DE2-563B-EBBF-3D4F944CB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5818" y="638970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 b="1" smtClean="0">
                <a:solidFill>
                  <a:schemeClr val="tx1"/>
                </a:solidFill>
              </a:rPr>
              <a:pPr/>
              <a:t>5</a:t>
            </a:fld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5989279-D5CA-A30C-9569-31D110FD6A8D}"/>
              </a:ext>
            </a:extLst>
          </p:cNvPr>
          <p:cNvSpPr txBox="1"/>
          <p:nvPr/>
        </p:nvSpPr>
        <p:spPr>
          <a:xfrm>
            <a:off x="418010" y="836023"/>
            <a:ext cx="956201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UN TERZO Item promette et iura qua </a:t>
            </a:r>
            <a:r>
              <a:rPr lang="it-IT" dirty="0" err="1"/>
              <a:t>davante</a:t>
            </a:r>
            <a:r>
              <a:rPr lang="it-IT" dirty="0"/>
              <a:t> che si essa qualche amante vo’ pigliare, de non se ne accorare; e se </a:t>
            </a:r>
            <a:r>
              <a:rPr lang="it-IT" dirty="0" err="1"/>
              <a:t>accascasse</a:t>
            </a:r>
            <a:r>
              <a:rPr lang="it-IT" dirty="0"/>
              <a:t> che isso </a:t>
            </a:r>
            <a:r>
              <a:rPr lang="it-IT" dirty="0" err="1"/>
              <a:t>maje</a:t>
            </a:r>
            <a:r>
              <a:rPr lang="it-IT" dirty="0"/>
              <a:t> la trovasse ne lo letto, promette altro dispetto non le fare se non de se n’andare e stare fore per quattro o cinque ore e non tornare se no’ lo fa chiamare. Ma de patto </a:t>
            </a:r>
            <a:r>
              <a:rPr lang="it-IT" dirty="0" err="1"/>
              <a:t>vole</a:t>
            </a:r>
            <a:r>
              <a:rPr lang="it-IT" dirty="0"/>
              <a:t> che </a:t>
            </a:r>
            <a:r>
              <a:rPr lang="it-IT" dirty="0" err="1"/>
              <a:t>zò</a:t>
            </a:r>
            <a:r>
              <a:rPr lang="it-IT" dirty="0"/>
              <a:t> ch’ha fatto la mogliere de farcelo </a:t>
            </a:r>
            <a:r>
              <a:rPr lang="it-IT" dirty="0" err="1"/>
              <a:t>assapere</a:t>
            </a:r>
            <a:r>
              <a:rPr lang="it-IT" dirty="0"/>
              <a:t> sia costretta. </a:t>
            </a:r>
          </a:p>
          <a:p>
            <a:r>
              <a:rPr lang="it-IT" dirty="0"/>
              <a:t>CITA Puro che me prometta non m’</a:t>
            </a:r>
            <a:r>
              <a:rPr lang="it-IT" dirty="0" err="1"/>
              <a:t>accidere</a:t>
            </a:r>
            <a:r>
              <a:rPr lang="it-IT" dirty="0"/>
              <a:t>! </a:t>
            </a:r>
          </a:p>
          <a:p>
            <a:r>
              <a:rPr lang="it-IT" dirty="0"/>
              <a:t>CITO Io me ne voglio ridere! </a:t>
            </a:r>
          </a:p>
          <a:p>
            <a:r>
              <a:rPr lang="it-IT" dirty="0"/>
              <a:t>-----------------------------------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Testo tratto dal sito &gt; </a:t>
            </a:r>
            <a:r>
              <a:rPr lang="it-IT" dirty="0">
                <a:hlinkClick r:id="rId2"/>
              </a:rPr>
              <a:t>https://www.liberliber.eu/mediateca/libri/c/caracciolo/farsa_dove_se_introduce_etc/pdf/farsa__p.pdf</a:t>
            </a:r>
            <a:r>
              <a:rPr lang="it-IT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Cfr. testo in: Francesco D’Ascoli, Letteratura Dialettale Napoletana, Testi (II tomo), Napoli, A. Gallina ed.1966, pp. 33-36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Cfr. biografia di P. A. Caracciolo &gt; </a:t>
            </a:r>
            <a:r>
              <a:rPr lang="it-IT" dirty="0">
                <a:hlinkClick r:id="rId3"/>
              </a:rPr>
              <a:t>https://it.wikipedia.org/wiki/Pietro_Antonio_Caracciolo</a:t>
            </a:r>
            <a:r>
              <a:rPr lang="it-IT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0" dirty="0">
                <a:solidFill>
                  <a:srgbClr val="0F0F0F"/>
                </a:solidFill>
                <a:effectLst/>
                <a:latin typeface="YouTube Sans"/>
              </a:rPr>
              <a:t>SERGIO BRUNI - </a:t>
            </a:r>
            <a:r>
              <a:rPr lang="it-IT" b="1" i="1" dirty="0">
                <a:solidFill>
                  <a:srgbClr val="0F0F0F"/>
                </a:solidFill>
                <a:effectLst/>
                <a:latin typeface="YouTube Sans"/>
              </a:rPr>
              <a:t>STO CORE MIO - NO POLICE - VILLANELLA CH'ALLA ACQUA VAIE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hlinkClick r:id="rId4"/>
              </a:rPr>
              <a:t>https://www.youtube.com/watch?v=5KPUSB5On8Y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4069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980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YouTube Sans</vt:lpstr>
      <vt:lpstr>Sfaccettatura</vt:lpstr>
      <vt:lpstr>Breve panorama della letteratura napolitana dal XVI secolo in poi (1)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Breve panorama della letteratura napolitana dal XV secolo in poi</dc:title>
  <dc:creator>Ermete Ferraro</dc:creator>
  <cp:lastModifiedBy>Ermete Ferraro</cp:lastModifiedBy>
  <cp:revision>9</cp:revision>
  <dcterms:created xsi:type="dcterms:W3CDTF">2023-10-15T08:41:39Z</dcterms:created>
  <dcterms:modified xsi:type="dcterms:W3CDTF">2023-10-15T15:28:35Z</dcterms:modified>
</cp:coreProperties>
</file>