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2" r:id="rId3"/>
    <p:sldId id="263" r:id="rId4"/>
    <p:sldId id="269" r:id="rId5"/>
    <p:sldId id="270" r:id="rId6"/>
    <p:sldId id="259" r:id="rId7"/>
    <p:sldId id="257" r:id="rId8"/>
    <p:sldId id="268" r:id="rId9"/>
    <p:sldId id="258" r:id="rId10"/>
    <p:sldId id="260" r:id="rId11"/>
    <p:sldId id="261" r:id="rId12"/>
    <p:sldId id="264" r:id="rId13"/>
    <p:sldId id="265" r:id="rId14"/>
    <p:sldId id="271" r:id="rId15"/>
    <p:sldId id="266" r:id="rId16"/>
    <p:sldId id="267"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688F4-A040-4E99-A7AA-D28E9CD19CAE}" type="datetimeFigureOut">
              <a:rPr lang="it-IT" smtClean="0"/>
              <a:pPr/>
              <a:t>29/10/2023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0892D-B4A2-4227-8993-72BB49764E40}" type="slidenum">
              <a:rPr lang="it-IT" smtClean="0"/>
              <a:pPr/>
              <a:t>‹N›</a:t>
            </a:fld>
            <a:endParaRPr lang="it-IT"/>
          </a:p>
        </p:txBody>
      </p:sp>
    </p:spTree>
    <p:extLst>
      <p:ext uri="{BB962C8B-B14F-4D97-AF65-F5344CB8AC3E}">
        <p14:creationId xmlns:p14="http://schemas.microsoft.com/office/powerpoint/2010/main" val="148471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540892D-B4A2-4227-8993-72BB49764E40}" type="slidenum">
              <a:rPr lang="it-IT" smtClean="0"/>
              <a:pPr/>
              <a:t>11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540892D-B4A2-4227-8993-72BB49764E40}" type="slidenum">
              <a:rPr lang="it-IT" smtClean="0"/>
              <a:pPr/>
              <a:t>12</a:t>
            </a:fld>
            <a:endParaRPr lang="it-IT"/>
          </a:p>
        </p:txBody>
      </p:sp>
    </p:spTree>
    <p:extLst>
      <p:ext uri="{BB962C8B-B14F-4D97-AF65-F5344CB8AC3E}">
        <p14:creationId xmlns:p14="http://schemas.microsoft.com/office/powerpoint/2010/main" val="995462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540892D-B4A2-4227-8993-72BB49764E40}" type="slidenum">
              <a:rPr lang="it-IT" smtClean="0"/>
              <a:pPr/>
              <a:t>16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12A73337-0620-4F2C-98EC-A0A2ABA1BD14}" type="datetime1">
              <a:rPr lang="it-IT" smtClean="0"/>
              <a:pPr/>
              <a:t>29/10/2023</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E8B375-0E61-43CE-B050-F19E26E542C7}"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FF1B1DB-53B3-449F-901D-00359AF76A16}" type="datetime1">
              <a:rPr lang="it-IT" smtClean="0"/>
              <a:pPr/>
              <a:t>29/10/2023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3E8B375-0E61-43CE-B050-F19E26E542C7}"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13E8B375-0E61-43CE-B050-F19E26E542C7}"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C5FE5B5A-81F6-431E-ABF4-0BB627449BBF}" type="datetime1">
              <a:rPr lang="it-IT" smtClean="0"/>
              <a:pPr/>
              <a:t>29/10/2023</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fld id="{789F7A3B-4394-4301-9A22-6E5D07BA0F02}" type="datetime1">
              <a:rPr lang="it-IT" smtClean="0"/>
              <a:pPr/>
              <a:t>29/10/2023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13E8B375-0E61-43CE-B050-F19E26E542C7}"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4D21EAC2-0A33-427C-B533-CFC2630CC713}" type="datetime1">
              <a:rPr lang="it-IT" smtClean="0"/>
              <a:pPr/>
              <a:t>29/10/2023</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E8B375-0E61-43CE-B050-F19E26E542C7}"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8E6F56E5-D761-4C82-93D7-2EC9E6BD326E}" type="datetime1">
              <a:rPr lang="it-IT" smtClean="0"/>
              <a:pPr/>
              <a:t>29/10/2023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3E8B375-0E61-43CE-B050-F19E26E542C7}"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7" name="Segnaposto data 6"/>
          <p:cNvSpPr>
            <a:spLocks noGrp="1"/>
          </p:cNvSpPr>
          <p:nvPr>
            <p:ph type="dt" sz="half" idx="10"/>
          </p:nvPr>
        </p:nvSpPr>
        <p:spPr/>
        <p:txBody>
          <a:bodyPr/>
          <a:lstStyle/>
          <a:p>
            <a:fld id="{811BB7A6-795E-4D97-983E-ECC892F97BD3}" type="datetime1">
              <a:rPr lang="it-IT" smtClean="0"/>
              <a:pPr/>
              <a:t>29/10/2023</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13E8B375-0E61-43CE-B050-F19E26E542C7}"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F4B3056B-8CBB-40DD-AA42-420AA7F3F570}" type="datetime1">
              <a:rPr lang="it-IT" smtClean="0"/>
              <a:pPr/>
              <a:t>29/10/2023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13E8B375-0E61-43CE-B050-F19E26E542C7}" type="slidenum">
              <a:rPr lang="it-IT" smtClean="0"/>
              <a:pPr/>
              <a:t>‹N›</a:t>
            </a:fld>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6EB9EC36-552E-4CA1-9F32-02C179EFBF8F}" type="datetime1">
              <a:rPr lang="it-IT" smtClean="0"/>
              <a:pPr/>
              <a:t>29/10/2023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E8B375-0E61-43CE-B050-F19E26E542C7}" type="slidenum">
              <a:rPr lang="it-IT" smtClean="0"/>
              <a:pPr/>
              <a:t>‹N›</a:t>
            </a:fld>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E8B375-0E61-43CE-B050-F19E26E542C7}"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298A0CBB-2D36-496C-A66D-F537021E202B}" type="datetime1">
              <a:rPr lang="it-IT" smtClean="0"/>
              <a:pPr/>
              <a:t>29/10/2023</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13E8B375-0E61-43CE-B050-F19E26E542C7}"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2798567D-861F-44ED-88D5-E15E71539AE5}" type="datetime1">
              <a:rPr lang="it-IT" smtClean="0"/>
              <a:pPr/>
              <a:t>29/10/2023</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5C75455-30DA-4F4C-A423-F817163A78EB}" type="datetime1">
              <a:rPr lang="it-IT" smtClean="0"/>
              <a:pPr/>
              <a:t>29/10/2023</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E8B375-0E61-43CE-B050-F19E26E542C7}"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hyperlink" Target="https://it.wikipedia.org/wiki/Fricativa_bilabiale_sorda"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jpg"/></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vesuvioweb.com/it/wp-content/uploads/Salvatore-Argenziano-Metafonia-Grafia-e-grammatica-napoletana-vesuvioweb-2017.pdf" TargetMode="Externa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solidFill>
                  <a:schemeClr val="tx1"/>
                </a:solidFill>
              </a:rPr>
              <a:t>-</a:t>
            </a:r>
          </a:p>
        </p:txBody>
      </p:sp>
      <p:pic>
        <p:nvPicPr>
          <p:cNvPr id="8" name="Immagine 7" descr="LOGO PICCOLO.jpg"/>
          <p:cNvPicPr>
            <a:picLocks noChangeAspect="1"/>
          </p:cNvPicPr>
          <p:nvPr/>
        </p:nvPicPr>
        <p:blipFill>
          <a:blip r:embed="rId2" cstate="print"/>
          <a:stretch>
            <a:fillRect/>
          </a:stretch>
        </p:blipFill>
        <p:spPr>
          <a:xfrm>
            <a:off x="2339752" y="260648"/>
            <a:ext cx="4053840" cy="723900"/>
          </a:xfrm>
          <a:prstGeom prst="rect">
            <a:avLst/>
          </a:prstGeom>
        </p:spPr>
      </p:pic>
      <p:sp>
        <p:nvSpPr>
          <p:cNvPr id="12" name="CasellaDiTesto 11"/>
          <p:cNvSpPr txBox="1"/>
          <p:nvPr/>
        </p:nvSpPr>
        <p:spPr>
          <a:xfrm>
            <a:off x="467544" y="1628800"/>
            <a:ext cx="8424936"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4000" dirty="0">
                <a:solidFill>
                  <a:srgbClr val="C00000"/>
                </a:solidFill>
                <a:latin typeface="Goudy Stout" pitchFamily="18" charset="0"/>
              </a:rPr>
              <a:t>CORSO </a:t>
            </a:r>
            <a:r>
              <a:rPr lang="it-IT" sz="4000" dirty="0" err="1">
                <a:solidFill>
                  <a:srgbClr val="C00000"/>
                </a:solidFill>
                <a:latin typeface="Goudy Stout" pitchFamily="18" charset="0"/>
              </a:rPr>
              <a:t>DI</a:t>
            </a:r>
            <a:r>
              <a:rPr lang="it-IT" sz="4000" dirty="0">
                <a:solidFill>
                  <a:srgbClr val="C00000"/>
                </a:solidFill>
                <a:latin typeface="Goudy Stout" pitchFamily="18" charset="0"/>
              </a:rPr>
              <a:t> LINGUA E CULTURA NAPOLITANA</a:t>
            </a:r>
          </a:p>
          <a:p>
            <a:pPr algn="ctr"/>
            <a:r>
              <a:rPr lang="it-IT" sz="4000" dirty="0">
                <a:solidFill>
                  <a:srgbClr val="C00000"/>
                </a:solidFill>
                <a:latin typeface="Goudy Stout" pitchFamily="18" charset="0"/>
              </a:rPr>
              <a:t>(2)</a:t>
            </a:r>
          </a:p>
        </p:txBody>
      </p:sp>
      <p:pic>
        <p:nvPicPr>
          <p:cNvPr id="13" name="Immagine 12" descr="napoli stemma.jpg"/>
          <p:cNvPicPr>
            <a:picLocks noChangeAspect="1"/>
          </p:cNvPicPr>
          <p:nvPr/>
        </p:nvPicPr>
        <p:blipFill>
          <a:blip r:embed="rId3" cstate="print"/>
          <a:stretch>
            <a:fillRect/>
          </a:stretch>
        </p:blipFill>
        <p:spPr>
          <a:xfrm>
            <a:off x="6034878" y="4437112"/>
            <a:ext cx="2785593" cy="1936453"/>
          </a:xfrm>
          <a:prstGeom prst="rect">
            <a:avLst/>
          </a:prstGeom>
        </p:spPr>
      </p:pic>
      <p:sp>
        <p:nvSpPr>
          <p:cNvPr id="14" name="Segnaposto numero diapositiva 13"/>
          <p:cNvSpPr>
            <a:spLocks noGrp="1"/>
          </p:cNvSpPr>
          <p:nvPr>
            <p:ph type="sldNum" sz="quarter" idx="12"/>
          </p:nvPr>
        </p:nvSpPr>
        <p:spPr/>
        <p:txBody>
          <a:bodyPr/>
          <a:lstStyle/>
          <a:p>
            <a:fld id="{13E8B375-0E61-43CE-B050-F19E26E542C7}" type="slidenum">
              <a:rPr lang="it-IT" smtClean="0"/>
              <a:pPr/>
              <a:t>1</a:t>
            </a:fld>
            <a:endParaRPr lang="it-IT"/>
          </a:p>
        </p:txBody>
      </p:sp>
      <p:pic>
        <p:nvPicPr>
          <p:cNvPr id="15" name="Immagine 14" descr="images.jpg"/>
          <p:cNvPicPr>
            <a:picLocks noChangeAspect="1"/>
          </p:cNvPicPr>
          <p:nvPr/>
        </p:nvPicPr>
        <p:blipFill>
          <a:blip r:embed="rId4" cstate="print"/>
          <a:stretch>
            <a:fillRect/>
          </a:stretch>
        </p:blipFill>
        <p:spPr>
          <a:xfrm>
            <a:off x="179512" y="4293096"/>
            <a:ext cx="2016224" cy="2016224"/>
          </a:xfrm>
          <a:prstGeom prst="rect">
            <a:avLst/>
          </a:prstGeom>
        </p:spPr>
      </p:pic>
      <p:sp>
        <p:nvSpPr>
          <p:cNvPr id="9" name="CasellaDiTesto 8"/>
          <p:cNvSpPr txBox="1"/>
          <p:nvPr/>
        </p:nvSpPr>
        <p:spPr>
          <a:xfrm>
            <a:off x="2195736" y="5517232"/>
            <a:ext cx="3744416" cy="369332"/>
          </a:xfrm>
          <a:prstGeom prst="rect">
            <a:avLst/>
          </a:prstGeom>
          <a:noFill/>
          <a:ln>
            <a:solidFill>
              <a:srgbClr val="FF0000"/>
            </a:solidFill>
          </a:ln>
        </p:spPr>
        <p:txBody>
          <a:bodyPr wrap="square" rtlCol="0">
            <a:spAutoFit/>
          </a:bodyPr>
          <a:lstStyle/>
          <a:p>
            <a:pPr algn="ctr"/>
            <a:r>
              <a:rPr lang="it-IT" b="1" dirty="0">
                <a:solidFill>
                  <a:srgbClr val="C00000"/>
                </a:solidFill>
              </a:rPr>
              <a:t>© 2023 prof. Ermete Ferraro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it-IT" sz="4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Le consonanti nel Napolitano</a:t>
            </a:r>
            <a:endParaRPr lang="it-IT" sz="4000" dirty="0"/>
          </a:p>
        </p:txBody>
      </p:sp>
      <p:sp>
        <p:nvSpPr>
          <p:cNvPr id="3" name="Segnaposto numero diapositiva 2"/>
          <p:cNvSpPr>
            <a:spLocks noGrp="1"/>
          </p:cNvSpPr>
          <p:nvPr>
            <p:ph type="sldNum" sz="quarter" idx="12"/>
          </p:nvPr>
        </p:nvSpPr>
        <p:spPr/>
        <p:txBody>
          <a:bodyPr/>
          <a:lstStyle/>
          <a:p>
            <a:fld id="{13E8B375-0E61-43CE-B050-F19E26E542C7}" type="slidenum">
              <a:rPr lang="it-IT" smtClean="0"/>
              <a:pPr/>
              <a:t>10</a:t>
            </a:fld>
            <a:endParaRPr lang="it-IT"/>
          </a:p>
        </p:txBody>
      </p:sp>
      <p:sp>
        <p:nvSpPr>
          <p:cNvPr id="4" name="CasellaDiTesto 3"/>
          <p:cNvSpPr txBox="1"/>
          <p:nvPr/>
        </p:nvSpPr>
        <p:spPr>
          <a:xfrm>
            <a:off x="323528" y="1484784"/>
            <a:ext cx="8496944" cy="49552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sz="2000" b="1" i="1" dirty="0">
                <a:solidFill>
                  <a:srgbClr val="FF0000"/>
                </a:solidFill>
              </a:rPr>
              <a:t>[f]</a:t>
            </a:r>
          </a:p>
          <a:p>
            <a:pPr algn="just"/>
            <a:r>
              <a:rPr lang="it-IT" sz="1600" dirty="0">
                <a:solidFill>
                  <a:schemeClr val="tx1"/>
                </a:solidFill>
              </a:rPr>
              <a:t>Questa consonante</a:t>
            </a:r>
            <a:r>
              <a:rPr lang="it-IT" sz="1600" b="1" i="1" dirty="0">
                <a:solidFill>
                  <a:schemeClr val="tx1"/>
                </a:solidFill>
              </a:rPr>
              <a:t> </a:t>
            </a:r>
            <a:r>
              <a:rPr lang="it-IT" sz="1600" dirty="0">
                <a:solidFill>
                  <a:schemeClr val="tx1"/>
                </a:solidFill>
              </a:rPr>
              <a:t>non presenta particolari differenze in Napolitano </a:t>
            </a:r>
            <a:r>
              <a:rPr lang="it-IT" sz="1600" dirty="0">
                <a:solidFill>
                  <a:schemeClr val="tx1"/>
                </a:solidFill>
                <a:sym typeface="Wingdings" pitchFamily="2" charset="2"/>
              </a:rPr>
              <a:t> es.: </a:t>
            </a:r>
            <a:r>
              <a:rPr lang="it-IT" sz="1600" i="1" dirty="0" err="1">
                <a:solidFill>
                  <a:schemeClr val="tx1"/>
                </a:solidFill>
                <a:sym typeface="Wingdings" pitchFamily="2" charset="2"/>
              </a:rPr>
              <a:t>famma</a:t>
            </a:r>
            <a:r>
              <a:rPr lang="it-IT" sz="1600" i="1" dirty="0">
                <a:solidFill>
                  <a:schemeClr val="tx1"/>
                </a:solidFill>
                <a:sym typeface="Wingdings" pitchFamily="2" charset="2"/>
              </a:rPr>
              <a:t>, </a:t>
            </a:r>
            <a:r>
              <a:rPr lang="it-IT" sz="1600" i="1" dirty="0" err="1">
                <a:solidFill>
                  <a:schemeClr val="tx1"/>
                </a:solidFill>
                <a:sym typeface="Wingdings" pitchFamily="2" charset="2"/>
              </a:rPr>
              <a:t>faticà</a:t>
            </a:r>
            <a:r>
              <a:rPr lang="it-IT" sz="1600" i="1" dirty="0">
                <a:solidFill>
                  <a:schemeClr val="tx1"/>
                </a:solidFill>
                <a:sym typeface="Wingdings" pitchFamily="2" charset="2"/>
              </a:rPr>
              <a:t>, </a:t>
            </a:r>
            <a:r>
              <a:rPr lang="it-IT" sz="1600" i="1" dirty="0" err="1">
                <a:solidFill>
                  <a:schemeClr val="tx1"/>
                </a:solidFill>
                <a:sym typeface="Wingdings" pitchFamily="2" charset="2"/>
              </a:rPr>
              <a:t>fernì</a:t>
            </a:r>
            <a:r>
              <a:rPr lang="it-IT" sz="1600" i="1" dirty="0">
                <a:solidFill>
                  <a:schemeClr val="tx1"/>
                </a:solidFill>
                <a:sym typeface="Wingdings" pitchFamily="2" charset="2"/>
              </a:rPr>
              <a:t>, </a:t>
            </a:r>
            <a:r>
              <a:rPr lang="it-IT" sz="1600" i="1" dirty="0" err="1">
                <a:solidFill>
                  <a:schemeClr val="tx1"/>
                </a:solidFill>
                <a:sym typeface="Wingdings" pitchFamily="2" charset="2"/>
              </a:rPr>
              <a:t>fronna</a:t>
            </a:r>
            <a:r>
              <a:rPr lang="it-IT" sz="1600" i="1" dirty="0">
                <a:solidFill>
                  <a:schemeClr val="tx1"/>
                </a:solidFill>
                <a:sym typeface="Wingdings" pitchFamily="2" charset="2"/>
              </a:rPr>
              <a:t> </a:t>
            </a:r>
            <a:r>
              <a:rPr lang="it-IT" sz="1600" dirty="0">
                <a:solidFill>
                  <a:schemeClr val="tx1"/>
                </a:solidFill>
                <a:sym typeface="Wingdings" pitchFamily="2" charset="2"/>
              </a:rPr>
              <a:t>ecc. . In taluni casi, però, la </a:t>
            </a:r>
            <a:r>
              <a:rPr lang="it-IT" sz="1600" b="1" i="1" dirty="0">
                <a:solidFill>
                  <a:schemeClr val="tx1"/>
                </a:solidFill>
                <a:sym typeface="Wingdings" pitchFamily="2" charset="2"/>
              </a:rPr>
              <a:t>/</a:t>
            </a:r>
            <a:r>
              <a:rPr lang="it-IT" sz="1600" b="1" i="1" dirty="0" err="1">
                <a:solidFill>
                  <a:schemeClr val="tx1"/>
                </a:solidFill>
                <a:sym typeface="Wingdings" pitchFamily="2" charset="2"/>
              </a:rPr>
              <a:t>fl</a:t>
            </a:r>
            <a:r>
              <a:rPr lang="it-IT" sz="1600" b="1" i="1" dirty="0">
                <a:solidFill>
                  <a:schemeClr val="tx1"/>
                </a:solidFill>
                <a:sym typeface="Wingdings" pitchFamily="2" charset="2"/>
              </a:rPr>
              <a:t>/ </a:t>
            </a:r>
            <a:r>
              <a:rPr lang="it-IT" sz="1600" dirty="0">
                <a:solidFill>
                  <a:schemeClr val="tx1"/>
                </a:solidFill>
                <a:sym typeface="Wingdings" pitchFamily="2" charset="2"/>
              </a:rPr>
              <a:t>del latino ha dato luogo , nella scrittura </a:t>
            </a:r>
            <a:r>
              <a:rPr lang="it-IT" sz="1600" dirty="0" err="1">
                <a:solidFill>
                  <a:schemeClr val="tx1"/>
                </a:solidFill>
                <a:sym typeface="Wingdings" pitchFamily="2" charset="2"/>
              </a:rPr>
              <a:t>napolitana</a:t>
            </a:r>
            <a:r>
              <a:rPr lang="it-IT" sz="1600" dirty="0">
                <a:solidFill>
                  <a:schemeClr val="tx1"/>
                </a:solidFill>
                <a:sym typeface="Wingdings" pitchFamily="2" charset="2"/>
              </a:rPr>
              <a:t>, al digramma </a:t>
            </a:r>
            <a:r>
              <a:rPr lang="it-IT" sz="1600" b="1" i="1" dirty="0">
                <a:solidFill>
                  <a:schemeClr val="tx1"/>
                </a:solidFill>
                <a:sym typeface="Wingdings" pitchFamily="2" charset="2"/>
              </a:rPr>
              <a:t>/</a:t>
            </a:r>
            <a:r>
              <a:rPr lang="it-IT" sz="1600" b="1" i="1" dirty="0" err="1">
                <a:solidFill>
                  <a:schemeClr val="tx1"/>
                </a:solidFill>
                <a:sym typeface="Wingdings" pitchFamily="2" charset="2"/>
              </a:rPr>
              <a:t>sc</a:t>
            </a:r>
            <a:r>
              <a:rPr lang="it-IT" sz="1600" b="1" i="1" dirty="0">
                <a:solidFill>
                  <a:schemeClr val="tx1"/>
                </a:solidFill>
                <a:sym typeface="Wingdings" pitchFamily="2" charset="2"/>
              </a:rPr>
              <a:t>/ </a:t>
            </a:r>
            <a:r>
              <a:rPr lang="it-IT" sz="1600" dirty="0">
                <a:solidFill>
                  <a:schemeClr val="tx1"/>
                </a:solidFill>
                <a:sym typeface="Wingdings" pitchFamily="2" charset="2"/>
              </a:rPr>
              <a:t> es.: </a:t>
            </a:r>
            <a:r>
              <a:rPr lang="it-IT" sz="1600" i="1" dirty="0" err="1">
                <a:solidFill>
                  <a:schemeClr val="tx1"/>
                </a:solidFill>
                <a:sym typeface="Wingdings" pitchFamily="2" charset="2"/>
              </a:rPr>
              <a:t>florem</a:t>
            </a:r>
            <a:r>
              <a:rPr lang="it-IT" sz="1600" i="1" dirty="0">
                <a:solidFill>
                  <a:schemeClr val="tx1"/>
                </a:solidFill>
                <a:sym typeface="Wingdings" pitchFamily="2" charset="2"/>
              </a:rPr>
              <a:t> &gt; </a:t>
            </a:r>
            <a:r>
              <a:rPr lang="it-IT" sz="1600" i="1" dirty="0" err="1">
                <a:solidFill>
                  <a:schemeClr val="tx1"/>
                </a:solidFill>
                <a:sym typeface="Wingdings" pitchFamily="2" charset="2"/>
              </a:rPr>
              <a:t>sciore</a:t>
            </a:r>
            <a:r>
              <a:rPr lang="it-IT" sz="1600" i="1" dirty="0">
                <a:solidFill>
                  <a:schemeClr val="tx1"/>
                </a:solidFill>
                <a:sym typeface="Wingdings" pitchFamily="2" charset="2"/>
              </a:rPr>
              <a:t>; </a:t>
            </a:r>
            <a:r>
              <a:rPr lang="it-IT" sz="1600" i="1" dirty="0" err="1">
                <a:solidFill>
                  <a:schemeClr val="tx1"/>
                </a:solidFill>
                <a:sym typeface="Wingdings" pitchFamily="2" charset="2"/>
              </a:rPr>
              <a:t>flaccare</a:t>
            </a:r>
            <a:r>
              <a:rPr lang="it-IT" sz="1600" i="1" dirty="0">
                <a:solidFill>
                  <a:schemeClr val="tx1"/>
                </a:solidFill>
                <a:sym typeface="Wingdings" pitchFamily="2" charset="2"/>
              </a:rPr>
              <a:t> &gt; </a:t>
            </a:r>
            <a:r>
              <a:rPr lang="it-IT" sz="1600" i="1" dirty="0" err="1">
                <a:solidFill>
                  <a:schemeClr val="tx1"/>
                </a:solidFill>
                <a:sym typeface="Wingdings" pitchFamily="2" charset="2"/>
              </a:rPr>
              <a:t>sciaccà</a:t>
            </a:r>
            <a:r>
              <a:rPr lang="it-IT" sz="1600" dirty="0">
                <a:solidFill>
                  <a:schemeClr val="tx1"/>
                </a:solidFill>
                <a:sym typeface="Wingdings" pitchFamily="2" charset="2"/>
              </a:rPr>
              <a:t> ecc.  Nel digramma </a:t>
            </a:r>
            <a:r>
              <a:rPr lang="it-IT" sz="1600" b="1" i="1" dirty="0">
                <a:solidFill>
                  <a:schemeClr val="tx1"/>
                </a:solidFill>
                <a:sym typeface="Wingdings" pitchFamily="2" charset="2"/>
              </a:rPr>
              <a:t>/</a:t>
            </a:r>
            <a:r>
              <a:rPr lang="it-IT" sz="1600" b="1" i="1" dirty="0" err="1">
                <a:solidFill>
                  <a:schemeClr val="tx1"/>
                </a:solidFill>
                <a:sym typeface="Wingdings" pitchFamily="2" charset="2"/>
              </a:rPr>
              <a:t>sf</a:t>
            </a:r>
            <a:r>
              <a:rPr lang="it-IT" sz="1600" b="1" i="1" dirty="0">
                <a:solidFill>
                  <a:schemeClr val="tx1"/>
                </a:solidFill>
                <a:sym typeface="Wingdings" pitchFamily="2" charset="2"/>
              </a:rPr>
              <a:t>/ </a:t>
            </a:r>
            <a:r>
              <a:rPr lang="it-IT" sz="1600" dirty="0">
                <a:solidFill>
                  <a:schemeClr val="tx1"/>
                </a:solidFill>
                <a:sym typeface="Wingdings" pitchFamily="2" charset="2"/>
              </a:rPr>
              <a:t>si avverte una leggera aspirazione, come se la /p/ diventasse un /</a:t>
            </a:r>
            <a:r>
              <a:rPr lang="it-IT" sz="1600" i="1" dirty="0" err="1">
                <a:solidFill>
                  <a:schemeClr val="tx1"/>
                </a:solidFill>
                <a:sym typeface="Wingdings" pitchFamily="2" charset="2"/>
              </a:rPr>
              <a:t>ph</a:t>
            </a:r>
            <a:r>
              <a:rPr lang="it-IT" sz="1600" dirty="0">
                <a:solidFill>
                  <a:schemeClr val="tx1"/>
                </a:solidFill>
                <a:sym typeface="Wingdings" pitchFamily="2" charset="2"/>
              </a:rPr>
              <a:t>/ (vedi il greco /</a:t>
            </a:r>
            <a:r>
              <a:rPr lang="it-IT" sz="1600" b="1" i="0" u="sng" dirty="0">
                <a:solidFill>
                  <a:schemeClr val="tx1"/>
                </a:solidFill>
                <a:effectLst/>
                <a:latin typeface="Arial" panose="020B0604020202020204" pitchFamily="34" charset="0"/>
                <a:hlinkClick r:id="rId2">
                  <a:extLst>
                    <a:ext uri="{A12FA001-AC4F-418D-AE19-62706E023703}">
                      <ahyp:hlinkClr xmlns:ahyp="http://schemas.microsoft.com/office/drawing/2018/hyperlinkcolor" val="tx"/>
                    </a:ext>
                  </a:extLst>
                </a:hlinkClick>
              </a:rPr>
              <a:t>ɸ</a:t>
            </a:r>
            <a:r>
              <a:rPr lang="it-IT" sz="1600" b="1" i="0" u="sng" dirty="0">
                <a:solidFill>
                  <a:schemeClr val="tx1"/>
                </a:solidFill>
                <a:effectLst/>
                <a:latin typeface="Arial" panose="020B0604020202020204" pitchFamily="34" charset="0"/>
              </a:rPr>
              <a:t>/ </a:t>
            </a:r>
            <a:r>
              <a:rPr lang="it-IT" sz="1600" dirty="0">
                <a:solidFill>
                  <a:schemeClr val="tx1"/>
                </a:solidFill>
                <a:sym typeface="Wingdings" pitchFamily="2" charset="2"/>
              </a:rPr>
              <a:t> es.: </a:t>
            </a:r>
            <a:r>
              <a:rPr lang="it-IT" sz="1600" i="1" dirty="0">
                <a:solidFill>
                  <a:schemeClr val="tx1"/>
                </a:solidFill>
                <a:sym typeface="Wingdings" pitchFamily="2" charset="2"/>
              </a:rPr>
              <a:t>sfottere, </a:t>
            </a:r>
            <a:r>
              <a:rPr lang="it-IT" sz="1600" i="1" dirty="0" err="1">
                <a:solidFill>
                  <a:schemeClr val="tx1"/>
                </a:solidFill>
                <a:sym typeface="Wingdings" pitchFamily="2" charset="2"/>
              </a:rPr>
              <a:t>sfasterià</a:t>
            </a:r>
            <a:r>
              <a:rPr lang="it-IT" sz="1600" i="1" dirty="0">
                <a:solidFill>
                  <a:schemeClr val="tx1"/>
                </a:solidFill>
                <a:sym typeface="Wingdings" pitchFamily="2" charset="2"/>
              </a:rPr>
              <a:t>, </a:t>
            </a:r>
            <a:r>
              <a:rPr lang="it-IT" sz="1600" i="1" dirty="0" err="1">
                <a:solidFill>
                  <a:schemeClr val="tx1"/>
                </a:solidFill>
                <a:sym typeface="Wingdings" pitchFamily="2" charset="2"/>
              </a:rPr>
              <a:t>sfruculià</a:t>
            </a:r>
            <a:r>
              <a:rPr lang="it-IT" sz="1600" dirty="0">
                <a:solidFill>
                  <a:schemeClr val="tx1"/>
                </a:solidFill>
                <a:sym typeface="Wingdings" pitchFamily="2" charset="2"/>
              </a:rPr>
              <a:t>, ecc.</a:t>
            </a:r>
            <a:endParaRPr lang="it-IT" sz="1600" dirty="0">
              <a:solidFill>
                <a:schemeClr val="tx1"/>
              </a:solidFill>
            </a:endParaRPr>
          </a:p>
          <a:p>
            <a:pPr algn="just"/>
            <a:r>
              <a:rPr lang="it-IT" sz="2000" b="1" i="1" dirty="0">
                <a:solidFill>
                  <a:srgbClr val="FF0000"/>
                </a:solidFill>
              </a:rPr>
              <a:t>[g]</a:t>
            </a:r>
          </a:p>
          <a:p>
            <a:pPr algn="just"/>
            <a:r>
              <a:rPr lang="it-IT" sz="1600" dirty="0"/>
              <a:t>Come il grafema [c], ha sia suono gutturale </a:t>
            </a:r>
            <a:r>
              <a:rPr lang="it-IT" sz="1600" b="1" dirty="0"/>
              <a:t>/g/</a:t>
            </a:r>
            <a:r>
              <a:rPr lang="it-IT" sz="1600" dirty="0"/>
              <a:t> (con  a/o/u) </a:t>
            </a:r>
            <a:r>
              <a:rPr lang="it-IT" sz="1600" dirty="0">
                <a:sym typeface="Wingdings" pitchFamily="2" charset="2"/>
              </a:rPr>
              <a:t> </a:t>
            </a:r>
            <a:r>
              <a:rPr lang="it-IT" sz="1600" dirty="0" err="1">
                <a:sym typeface="Wingdings" pitchFamily="2" charset="2"/>
              </a:rPr>
              <a:t>gaiola</a:t>
            </a:r>
            <a:r>
              <a:rPr lang="it-IT" sz="1600" dirty="0">
                <a:sym typeface="Wingdings" pitchFamily="2" charset="2"/>
              </a:rPr>
              <a:t>, guaio, guardia ecc.;  </a:t>
            </a:r>
            <a:r>
              <a:rPr lang="it-IT" sz="1600" dirty="0"/>
              <a:t>sia palato-alveolare  </a:t>
            </a:r>
            <a:r>
              <a:rPr lang="it-IT" sz="1600" b="1" dirty="0"/>
              <a:t>/ʤ/ </a:t>
            </a:r>
            <a:r>
              <a:rPr lang="it-IT" sz="1600" dirty="0"/>
              <a:t>(con e/i) </a:t>
            </a:r>
            <a:r>
              <a:rPr lang="it-IT" sz="1600" dirty="0">
                <a:sym typeface="Wingdings" pitchFamily="2" charset="2"/>
              </a:rPr>
              <a:t> es.: </a:t>
            </a:r>
            <a:r>
              <a:rPr lang="it-IT" sz="1600" i="1" dirty="0" err="1">
                <a:sym typeface="Wingdings" pitchFamily="2" charset="2"/>
              </a:rPr>
              <a:t>geluso</a:t>
            </a:r>
            <a:r>
              <a:rPr lang="it-IT" sz="1600" i="1" dirty="0">
                <a:sym typeface="Wingdings" pitchFamily="2" charset="2"/>
              </a:rPr>
              <a:t>, </a:t>
            </a:r>
            <a:r>
              <a:rPr lang="it-IT" sz="1600" i="1" dirty="0" err="1">
                <a:sym typeface="Wingdings" pitchFamily="2" charset="2"/>
              </a:rPr>
              <a:t>giarra</a:t>
            </a:r>
            <a:r>
              <a:rPr lang="it-IT" sz="1600" i="1" dirty="0">
                <a:sym typeface="Wingdings" pitchFamily="2" charset="2"/>
              </a:rPr>
              <a:t>, </a:t>
            </a:r>
            <a:r>
              <a:rPr lang="it-IT" sz="1600" i="1" dirty="0" err="1">
                <a:sym typeface="Wingdings" pitchFamily="2" charset="2"/>
              </a:rPr>
              <a:t>giovene</a:t>
            </a:r>
            <a:r>
              <a:rPr lang="it-IT" sz="1600" dirty="0">
                <a:sym typeface="Wingdings" pitchFamily="2" charset="2"/>
              </a:rPr>
              <a:t>, ecc.</a:t>
            </a:r>
            <a:r>
              <a:rPr lang="it-IT" sz="1600" dirty="0"/>
              <a:t> Spesso, poi, la /g/ ha un suono geminato </a:t>
            </a:r>
            <a:r>
              <a:rPr lang="it-IT" sz="1600" dirty="0">
                <a:sym typeface="Wingdings" pitchFamily="2" charset="2"/>
              </a:rPr>
              <a:t> </a:t>
            </a:r>
            <a:r>
              <a:rPr lang="it-IT" sz="1600" i="1" dirty="0" err="1">
                <a:sym typeface="Wingdings" pitchFamily="2" charset="2"/>
              </a:rPr>
              <a:t>ggente</a:t>
            </a:r>
            <a:r>
              <a:rPr lang="it-IT" sz="1600" i="1" dirty="0">
                <a:sym typeface="Wingdings" pitchFamily="2" charset="2"/>
              </a:rPr>
              <a:t>, </a:t>
            </a:r>
            <a:r>
              <a:rPr lang="it-IT" sz="1600" i="1" dirty="0" err="1">
                <a:sym typeface="Wingdings" pitchFamily="2" charset="2"/>
              </a:rPr>
              <a:t>ggiuvinò</a:t>
            </a:r>
            <a:r>
              <a:rPr lang="it-IT" sz="1600" i="1" dirty="0">
                <a:sym typeface="Wingdings" pitchFamily="2" charset="2"/>
              </a:rPr>
              <a:t>, </a:t>
            </a:r>
            <a:r>
              <a:rPr lang="it-IT" sz="1600" i="1" dirty="0" err="1">
                <a:sym typeface="Wingdings" pitchFamily="2" charset="2"/>
              </a:rPr>
              <a:t>raggiunà</a:t>
            </a:r>
            <a:r>
              <a:rPr lang="it-IT" sz="1600" dirty="0">
                <a:sym typeface="Wingdings" pitchFamily="2" charset="2"/>
              </a:rPr>
              <a:t>, ecc.  </a:t>
            </a:r>
            <a:r>
              <a:rPr lang="it-IT" sz="1600" dirty="0"/>
              <a:t>Talvolta, quando è seguita da /r/ , cade o suona indistinta </a:t>
            </a:r>
            <a:r>
              <a:rPr lang="it-IT" sz="1600" dirty="0">
                <a:sym typeface="Wingdings" pitchFamily="2" charset="2"/>
              </a:rPr>
              <a:t> es.: </a:t>
            </a:r>
            <a:r>
              <a:rPr lang="it-IT" sz="1600" i="1" dirty="0" err="1">
                <a:sym typeface="Wingdings" pitchFamily="2" charset="2"/>
              </a:rPr>
              <a:t>grattà</a:t>
            </a:r>
            <a:r>
              <a:rPr lang="it-IT" sz="1600" i="1" dirty="0">
                <a:sym typeface="Wingdings" pitchFamily="2" charset="2"/>
              </a:rPr>
              <a:t> &gt; </a:t>
            </a:r>
            <a:r>
              <a:rPr lang="it-IT" sz="1600" i="1" dirty="0" err="1">
                <a:sym typeface="Wingdings" pitchFamily="2" charset="2"/>
              </a:rPr>
              <a:t>rattà</a:t>
            </a:r>
            <a:r>
              <a:rPr lang="it-IT" sz="1600" i="1" dirty="0">
                <a:sym typeface="Wingdings" pitchFamily="2" charset="2"/>
              </a:rPr>
              <a:t> </a:t>
            </a:r>
            <a:r>
              <a:rPr lang="it-IT" sz="1600" dirty="0">
                <a:sym typeface="Wingdings" pitchFamily="2" charset="2"/>
              </a:rPr>
              <a:t>; </a:t>
            </a:r>
            <a:r>
              <a:rPr lang="it-IT" sz="1600" i="1" dirty="0" err="1">
                <a:sym typeface="Wingdings" pitchFamily="2" charset="2"/>
              </a:rPr>
              <a:t>gratiglia</a:t>
            </a:r>
            <a:r>
              <a:rPr lang="it-IT" sz="1600" i="1" dirty="0">
                <a:sym typeface="Wingdings" pitchFamily="2" charset="2"/>
              </a:rPr>
              <a:t> &gt; </a:t>
            </a:r>
            <a:r>
              <a:rPr lang="it-IT" sz="1600" i="1" dirty="0" err="1">
                <a:sym typeface="Wingdings" pitchFamily="2" charset="2"/>
              </a:rPr>
              <a:t>ratiglia</a:t>
            </a:r>
            <a:r>
              <a:rPr lang="it-IT" sz="1600" dirty="0">
                <a:sym typeface="Wingdings" pitchFamily="2" charset="2"/>
              </a:rPr>
              <a:t>; </a:t>
            </a:r>
            <a:r>
              <a:rPr lang="it-IT" sz="1600" b="1" dirty="0">
                <a:sym typeface="Wingdings" pitchFamily="2" charset="2"/>
              </a:rPr>
              <a:t>grano &gt; </a:t>
            </a:r>
            <a:r>
              <a:rPr lang="it-IT" sz="1600" b="1" dirty="0" err="1">
                <a:sym typeface="Wingdings" pitchFamily="2" charset="2"/>
              </a:rPr>
              <a:t>rano</a:t>
            </a:r>
            <a:r>
              <a:rPr lang="it-IT" sz="1600" dirty="0">
                <a:sym typeface="Wingdings" pitchFamily="2" charset="2"/>
              </a:rPr>
              <a:t>. Seguita dalla vocale /u/, spesso la /g/ tende a scomparire, assorbita nel suono semivocalico /</a:t>
            </a:r>
            <a:r>
              <a:rPr lang="it-IT" sz="1600" b="1" dirty="0">
                <a:sym typeface="Wingdings" pitchFamily="2" charset="2"/>
              </a:rPr>
              <a:t>w</a:t>
            </a:r>
            <a:r>
              <a:rPr lang="it-IT" sz="1600" dirty="0">
                <a:sym typeface="Wingdings" pitchFamily="2" charset="2"/>
              </a:rPr>
              <a:t>/  es. </a:t>
            </a:r>
            <a:r>
              <a:rPr lang="it-IT" sz="1600" i="1" dirty="0">
                <a:sym typeface="Wingdings" pitchFamily="2" charset="2"/>
              </a:rPr>
              <a:t>guaglione/a &gt; </a:t>
            </a:r>
            <a:r>
              <a:rPr lang="it-IT" sz="1600" i="1" dirty="0" err="1">
                <a:sym typeface="Wingdings" pitchFamily="2" charset="2"/>
              </a:rPr>
              <a:t>uaglione</a:t>
            </a:r>
            <a:r>
              <a:rPr lang="it-IT" sz="1600" i="1" dirty="0">
                <a:sym typeface="Wingdings" pitchFamily="2" charset="2"/>
              </a:rPr>
              <a:t>/a, guaio &gt; </a:t>
            </a:r>
            <a:r>
              <a:rPr lang="it-IT" sz="1600" i="1" dirty="0" err="1">
                <a:sym typeface="Wingdings" pitchFamily="2" charset="2"/>
              </a:rPr>
              <a:t>uaio</a:t>
            </a:r>
            <a:r>
              <a:rPr lang="it-IT" sz="1600" dirty="0">
                <a:sym typeface="Wingdings" pitchFamily="2" charset="2"/>
              </a:rPr>
              <a:t>. Si nota poi un’alternanza del suono gutturale della /g/ con quello della velare /v/  es. </a:t>
            </a:r>
            <a:r>
              <a:rPr lang="it-IT" sz="1600" i="1" dirty="0">
                <a:sym typeface="Wingdings" pitchFamily="2" charset="2"/>
              </a:rPr>
              <a:t>gallo &gt; vallo, spago &gt; </a:t>
            </a:r>
            <a:r>
              <a:rPr lang="it-IT" sz="1600" i="1" dirty="0" err="1">
                <a:sym typeface="Wingdings" pitchFamily="2" charset="2"/>
              </a:rPr>
              <a:t>spavo</a:t>
            </a:r>
            <a:r>
              <a:rPr lang="it-IT" sz="1600" i="1" dirty="0">
                <a:sym typeface="Wingdings" pitchFamily="2" charset="2"/>
              </a:rPr>
              <a:t>, pago &gt; </a:t>
            </a:r>
            <a:r>
              <a:rPr lang="it-IT" sz="1600" i="1" dirty="0" err="1">
                <a:sym typeface="Wingdings" pitchFamily="2" charset="2"/>
              </a:rPr>
              <a:t>pavo</a:t>
            </a:r>
            <a:r>
              <a:rPr lang="it-IT" sz="1600" i="1" dirty="0">
                <a:sym typeface="Wingdings" pitchFamily="2" charset="2"/>
              </a:rPr>
              <a:t>.</a:t>
            </a:r>
          </a:p>
          <a:p>
            <a:pPr algn="just"/>
            <a:r>
              <a:rPr lang="it-IT" sz="2000" b="1" i="1" dirty="0">
                <a:solidFill>
                  <a:srgbClr val="FF0000"/>
                </a:solidFill>
                <a:sym typeface="Wingdings" pitchFamily="2" charset="2"/>
              </a:rPr>
              <a:t>[l]</a:t>
            </a:r>
          </a:p>
          <a:p>
            <a:pPr algn="just"/>
            <a:r>
              <a:rPr lang="it-IT" sz="1600" dirty="0">
                <a:solidFill>
                  <a:schemeClr val="tx1"/>
                </a:solidFill>
                <a:sym typeface="Wingdings" pitchFamily="2" charset="2"/>
              </a:rPr>
              <a:t>Non mostra particolarità fonetiche né ortografiche. In alcuni casi, però, la sillaba latina originaria “al- “si è trasformata -</a:t>
            </a:r>
            <a:r>
              <a:rPr lang="it-IT" sz="1600" b="1" i="1" dirty="0">
                <a:solidFill>
                  <a:schemeClr val="tx1"/>
                </a:solidFill>
                <a:sym typeface="Wingdings" pitchFamily="2" charset="2"/>
              </a:rPr>
              <a:t> </a:t>
            </a:r>
            <a:r>
              <a:rPr lang="it-IT" sz="1600" dirty="0">
                <a:solidFill>
                  <a:schemeClr val="tx1"/>
                </a:solidFill>
                <a:sym typeface="Wingdings" pitchFamily="2" charset="2"/>
              </a:rPr>
              <a:t>come in altre lingue romanze - nel dittongo </a:t>
            </a:r>
            <a:r>
              <a:rPr lang="it-IT" sz="1600" b="1" i="1" dirty="0">
                <a:solidFill>
                  <a:schemeClr val="tx1"/>
                </a:solidFill>
                <a:sym typeface="Wingdings" pitchFamily="2" charset="2"/>
              </a:rPr>
              <a:t>/</a:t>
            </a:r>
            <a:r>
              <a:rPr lang="it-IT" sz="1600" b="1" i="1" dirty="0" err="1">
                <a:solidFill>
                  <a:schemeClr val="tx1"/>
                </a:solidFill>
                <a:sym typeface="Wingdings" pitchFamily="2" charset="2"/>
              </a:rPr>
              <a:t>au</a:t>
            </a:r>
            <a:r>
              <a:rPr lang="it-IT" sz="1600" b="1" i="1" dirty="0">
                <a:solidFill>
                  <a:schemeClr val="tx1"/>
                </a:solidFill>
                <a:sym typeface="Wingdings" pitchFamily="2" charset="2"/>
              </a:rPr>
              <a:t>/</a:t>
            </a:r>
            <a:r>
              <a:rPr lang="it-IT" sz="1600" dirty="0">
                <a:solidFill>
                  <a:schemeClr val="tx1"/>
                </a:solidFill>
                <a:sym typeface="Wingdings" pitchFamily="2" charset="2"/>
              </a:rPr>
              <a:t> es.: </a:t>
            </a:r>
            <a:r>
              <a:rPr lang="it-IT" sz="1600" i="1" dirty="0" err="1">
                <a:solidFill>
                  <a:schemeClr val="tx1"/>
                </a:solidFill>
                <a:sym typeface="Wingdings" pitchFamily="2" charset="2"/>
              </a:rPr>
              <a:t>alterum</a:t>
            </a:r>
            <a:r>
              <a:rPr lang="it-IT" sz="1600" i="1" dirty="0">
                <a:solidFill>
                  <a:schemeClr val="tx1"/>
                </a:solidFill>
                <a:sym typeface="Wingdings" pitchFamily="2" charset="2"/>
              </a:rPr>
              <a:t> &gt; </a:t>
            </a:r>
            <a:r>
              <a:rPr lang="it-IT" sz="1600" i="1" dirty="0" err="1">
                <a:solidFill>
                  <a:schemeClr val="tx1"/>
                </a:solidFill>
                <a:sym typeface="Wingdings" pitchFamily="2" charset="2"/>
              </a:rPr>
              <a:t>autro</a:t>
            </a:r>
            <a:r>
              <a:rPr lang="it-IT" sz="1600" i="1" dirty="0">
                <a:solidFill>
                  <a:schemeClr val="tx1"/>
                </a:solidFill>
                <a:sym typeface="Wingdings" pitchFamily="2" charset="2"/>
              </a:rPr>
              <a:t> ; </a:t>
            </a:r>
            <a:r>
              <a:rPr lang="it-IT" sz="1600" i="1" dirty="0" err="1">
                <a:solidFill>
                  <a:schemeClr val="tx1"/>
                </a:solidFill>
                <a:sym typeface="Wingdings" pitchFamily="2" charset="2"/>
              </a:rPr>
              <a:t>falsum</a:t>
            </a:r>
            <a:r>
              <a:rPr lang="it-IT" sz="1600" i="1" dirty="0">
                <a:solidFill>
                  <a:schemeClr val="tx1"/>
                </a:solidFill>
                <a:sym typeface="Wingdings" pitchFamily="2" charset="2"/>
              </a:rPr>
              <a:t> &gt; </a:t>
            </a:r>
            <a:r>
              <a:rPr lang="it-IT" sz="1600" i="1" dirty="0" err="1">
                <a:solidFill>
                  <a:schemeClr val="tx1"/>
                </a:solidFill>
                <a:sym typeface="Wingdings" pitchFamily="2" charset="2"/>
              </a:rPr>
              <a:t>fauzo</a:t>
            </a:r>
            <a:r>
              <a:rPr lang="it-IT" sz="1600" i="1" dirty="0">
                <a:solidFill>
                  <a:schemeClr val="tx1"/>
                </a:solidFill>
                <a:sym typeface="Wingdings" pitchFamily="2" charset="2"/>
              </a:rPr>
              <a:t> ; </a:t>
            </a:r>
            <a:r>
              <a:rPr lang="it-IT" sz="1600" i="1" dirty="0" err="1">
                <a:solidFill>
                  <a:schemeClr val="tx1"/>
                </a:solidFill>
                <a:sym typeface="Wingdings" pitchFamily="2" charset="2"/>
              </a:rPr>
              <a:t>calceum</a:t>
            </a:r>
            <a:r>
              <a:rPr lang="it-IT" sz="1600" i="1" dirty="0">
                <a:solidFill>
                  <a:schemeClr val="tx1"/>
                </a:solidFill>
                <a:sym typeface="Wingdings" pitchFamily="2" charset="2"/>
              </a:rPr>
              <a:t> &gt; </a:t>
            </a:r>
            <a:r>
              <a:rPr lang="it-IT" sz="1600" i="1" dirty="0" err="1">
                <a:solidFill>
                  <a:schemeClr val="tx1"/>
                </a:solidFill>
                <a:sym typeface="Wingdings" pitchFamily="2" charset="2"/>
              </a:rPr>
              <a:t>caucio</a:t>
            </a:r>
            <a:r>
              <a:rPr lang="it-IT" sz="1600" dirty="0">
                <a:solidFill>
                  <a:schemeClr val="tx1"/>
                </a:solidFill>
                <a:sym typeface="Wingdings" pitchFamily="2" charset="2"/>
              </a:rPr>
              <a:t>, ecc.. In altri casi ancora la /l/ originaria è diventata una </a:t>
            </a:r>
            <a:r>
              <a:rPr lang="it-IT" sz="1600" i="1" dirty="0">
                <a:solidFill>
                  <a:schemeClr val="tx1"/>
                </a:solidFill>
                <a:sym typeface="Wingdings" pitchFamily="2" charset="2"/>
              </a:rPr>
              <a:t>/r/</a:t>
            </a:r>
            <a:r>
              <a:rPr lang="it-IT" sz="1600" dirty="0">
                <a:solidFill>
                  <a:schemeClr val="tx1"/>
                </a:solidFill>
                <a:sym typeface="Wingdings" pitchFamily="2" charset="2"/>
              </a:rPr>
              <a:t> </a:t>
            </a:r>
            <a:r>
              <a:rPr lang="it-IT" sz="1600" i="1" dirty="0" err="1">
                <a:solidFill>
                  <a:schemeClr val="tx1"/>
                </a:solidFill>
                <a:sym typeface="Wingdings" pitchFamily="2" charset="2"/>
              </a:rPr>
              <a:t>cultrum</a:t>
            </a:r>
            <a:r>
              <a:rPr lang="it-IT" sz="1600" i="1" dirty="0">
                <a:solidFill>
                  <a:schemeClr val="tx1"/>
                </a:solidFill>
                <a:sym typeface="Wingdings" pitchFamily="2" charset="2"/>
              </a:rPr>
              <a:t> &gt; </a:t>
            </a:r>
            <a:r>
              <a:rPr lang="it-IT" sz="1600" i="1" dirty="0" err="1">
                <a:solidFill>
                  <a:schemeClr val="tx1"/>
                </a:solidFill>
                <a:sym typeface="Wingdings" pitchFamily="2" charset="2"/>
              </a:rPr>
              <a:t>curtiello</a:t>
            </a:r>
            <a:r>
              <a:rPr lang="it-IT" sz="1600" i="1" dirty="0">
                <a:solidFill>
                  <a:schemeClr val="tx1"/>
                </a:solidFill>
                <a:sym typeface="Wingdings" pitchFamily="2" charset="2"/>
              </a:rPr>
              <a:t>; </a:t>
            </a:r>
            <a:r>
              <a:rPr lang="it-IT" sz="1600" i="1" dirty="0" err="1">
                <a:solidFill>
                  <a:schemeClr val="tx1"/>
                </a:solidFill>
                <a:sym typeface="Wingdings" pitchFamily="2" charset="2"/>
              </a:rPr>
              <a:t>polipous</a:t>
            </a:r>
            <a:r>
              <a:rPr lang="it-IT" sz="1600" i="1" dirty="0">
                <a:solidFill>
                  <a:schemeClr val="tx1"/>
                </a:solidFill>
                <a:sym typeface="Wingdings" pitchFamily="2" charset="2"/>
              </a:rPr>
              <a:t>&gt; </a:t>
            </a:r>
            <a:r>
              <a:rPr lang="it-IT" sz="1600" i="1" dirty="0" err="1">
                <a:solidFill>
                  <a:schemeClr val="tx1"/>
                </a:solidFill>
                <a:sym typeface="Wingdings" pitchFamily="2" charset="2"/>
              </a:rPr>
              <a:t>purpo</a:t>
            </a:r>
            <a:r>
              <a:rPr lang="it-IT" sz="1600" i="1" dirty="0">
                <a:solidFill>
                  <a:schemeClr val="tx1"/>
                </a:solidFill>
                <a:sym typeface="Wingdings" pitchFamily="2" charset="2"/>
              </a:rPr>
              <a:t>; </a:t>
            </a:r>
            <a:r>
              <a:rPr lang="it-IT" sz="1600" i="1" dirty="0" err="1">
                <a:solidFill>
                  <a:schemeClr val="tx1"/>
                </a:solidFill>
                <a:sym typeface="Wingdings" pitchFamily="2" charset="2"/>
              </a:rPr>
              <a:t>salsam</a:t>
            </a:r>
            <a:r>
              <a:rPr lang="it-IT" sz="1600" i="1" dirty="0">
                <a:solidFill>
                  <a:schemeClr val="tx1"/>
                </a:solidFill>
                <a:sym typeface="Wingdings" pitchFamily="2" charset="2"/>
              </a:rPr>
              <a:t> &gt; </a:t>
            </a:r>
            <a:r>
              <a:rPr lang="it-IT" sz="1600" i="1" dirty="0" err="1">
                <a:solidFill>
                  <a:schemeClr val="tx1"/>
                </a:solidFill>
                <a:sym typeface="Wingdings" pitchFamily="2" charset="2"/>
              </a:rPr>
              <a:t>sarza</a:t>
            </a:r>
            <a:r>
              <a:rPr lang="it-IT" sz="1600" i="1" dirty="0">
                <a:solidFill>
                  <a:schemeClr val="tx1"/>
                </a:solidFill>
                <a:sym typeface="Wingdings" pitchFamily="2" charset="2"/>
              </a:rPr>
              <a:t>, </a:t>
            </a:r>
            <a:r>
              <a:rPr lang="it-IT" sz="1600" dirty="0">
                <a:solidFill>
                  <a:schemeClr val="tx1"/>
                </a:solidFill>
                <a:sym typeface="Wingdings" pitchFamily="2" charset="2"/>
              </a:rPr>
              <a:t>ecc.</a:t>
            </a:r>
            <a:endParaRPr lang="it-IT" sz="1600" b="1" i="1" dirty="0">
              <a:solidFill>
                <a:schemeClr val="tx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it-IT" sz="4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Le consonanti nel Napolitano</a:t>
            </a:r>
            <a:endParaRPr lang="it-IT" sz="4000" dirty="0"/>
          </a:p>
        </p:txBody>
      </p:sp>
      <p:sp>
        <p:nvSpPr>
          <p:cNvPr id="3" name="Segnaposto numero diapositiva 2"/>
          <p:cNvSpPr>
            <a:spLocks noGrp="1"/>
          </p:cNvSpPr>
          <p:nvPr>
            <p:ph type="sldNum" sz="quarter" idx="12"/>
          </p:nvPr>
        </p:nvSpPr>
        <p:spPr/>
        <p:txBody>
          <a:bodyPr/>
          <a:lstStyle/>
          <a:p>
            <a:fld id="{13E8B375-0E61-43CE-B050-F19E26E542C7}" type="slidenum">
              <a:rPr lang="it-IT" smtClean="0"/>
              <a:pPr/>
              <a:t>11</a:t>
            </a:fld>
            <a:endParaRPr lang="it-IT"/>
          </a:p>
        </p:txBody>
      </p:sp>
      <p:sp>
        <p:nvSpPr>
          <p:cNvPr id="5" name="CasellaDiTesto 4"/>
          <p:cNvSpPr txBox="1"/>
          <p:nvPr/>
        </p:nvSpPr>
        <p:spPr>
          <a:xfrm>
            <a:off x="395536" y="1556792"/>
            <a:ext cx="8280920"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000" b="1" i="1" dirty="0">
                <a:solidFill>
                  <a:srgbClr val="FF0000"/>
                </a:solidFill>
              </a:rPr>
              <a:t>[m]</a:t>
            </a:r>
          </a:p>
          <a:p>
            <a:pPr algn="just"/>
            <a:r>
              <a:rPr lang="it-IT" sz="1600" dirty="0">
                <a:solidFill>
                  <a:schemeClr val="tx1"/>
                </a:solidFill>
              </a:rPr>
              <a:t>All’interno della parola, la consonante </a:t>
            </a:r>
            <a:r>
              <a:rPr lang="it-IT" sz="1600" b="1" i="1" dirty="0">
                <a:solidFill>
                  <a:schemeClr val="tx1"/>
                </a:solidFill>
              </a:rPr>
              <a:t>/m/</a:t>
            </a:r>
            <a:r>
              <a:rPr lang="it-IT" sz="1600" i="1" dirty="0">
                <a:solidFill>
                  <a:schemeClr val="tx1"/>
                </a:solidFill>
              </a:rPr>
              <a:t> </a:t>
            </a:r>
            <a:r>
              <a:rPr lang="it-IT" sz="1600" dirty="0">
                <a:solidFill>
                  <a:schemeClr val="tx1"/>
                </a:solidFill>
              </a:rPr>
              <a:t>ha quasi sempre un suono geminato</a:t>
            </a:r>
            <a:r>
              <a:rPr lang="it-IT" sz="1600" b="1" i="1" dirty="0">
                <a:solidFill>
                  <a:srgbClr val="FF0000"/>
                </a:solidFill>
              </a:rPr>
              <a:t> </a:t>
            </a:r>
            <a:r>
              <a:rPr lang="it-IT" sz="1600" dirty="0">
                <a:solidFill>
                  <a:schemeClr val="tx1"/>
                </a:solidFill>
                <a:sym typeface="Wingdings" pitchFamily="2" charset="2"/>
              </a:rPr>
              <a:t>  es.: </a:t>
            </a:r>
            <a:r>
              <a:rPr lang="it-IT" sz="1600" i="1" dirty="0" err="1">
                <a:solidFill>
                  <a:schemeClr val="tx1"/>
                </a:solidFill>
                <a:sym typeface="Wingdings" pitchFamily="2" charset="2"/>
              </a:rPr>
              <a:t>famma</a:t>
            </a:r>
            <a:r>
              <a:rPr lang="it-IT" sz="1600" i="1" dirty="0">
                <a:solidFill>
                  <a:schemeClr val="tx1"/>
                </a:solidFill>
                <a:sym typeface="Wingdings" pitchFamily="2" charset="2"/>
              </a:rPr>
              <a:t>, </a:t>
            </a:r>
            <a:r>
              <a:rPr lang="it-IT" sz="1600" i="1" dirty="0" err="1">
                <a:solidFill>
                  <a:schemeClr val="tx1"/>
                </a:solidFill>
                <a:sym typeface="Wingdings" pitchFamily="2" charset="2"/>
              </a:rPr>
              <a:t>semmenta</a:t>
            </a:r>
            <a:r>
              <a:rPr lang="it-IT" sz="1600" i="1" dirty="0">
                <a:solidFill>
                  <a:schemeClr val="tx1"/>
                </a:solidFill>
                <a:sym typeface="Wingdings" pitchFamily="2" charset="2"/>
              </a:rPr>
              <a:t>, </a:t>
            </a:r>
            <a:r>
              <a:rPr lang="it-IT" sz="1600" i="1" dirty="0" err="1">
                <a:solidFill>
                  <a:schemeClr val="tx1"/>
                </a:solidFill>
                <a:sym typeface="Wingdings" pitchFamily="2" charset="2"/>
              </a:rPr>
              <a:t>ammore</a:t>
            </a:r>
            <a:r>
              <a:rPr lang="it-IT" sz="1600" i="1" dirty="0">
                <a:solidFill>
                  <a:schemeClr val="tx1"/>
                </a:solidFill>
                <a:sym typeface="Wingdings" pitchFamily="2" charset="2"/>
              </a:rPr>
              <a:t>, </a:t>
            </a:r>
            <a:r>
              <a:rPr lang="it-IT" sz="1600" i="1" dirty="0" err="1">
                <a:solidFill>
                  <a:schemeClr val="tx1"/>
                </a:solidFill>
                <a:sym typeface="Wingdings" pitchFamily="2" charset="2"/>
              </a:rPr>
              <a:t>primma</a:t>
            </a:r>
            <a:r>
              <a:rPr lang="it-IT" sz="1600" i="1" dirty="0">
                <a:solidFill>
                  <a:schemeClr val="tx1"/>
                </a:solidFill>
                <a:sym typeface="Wingdings" pitchFamily="2" charset="2"/>
              </a:rPr>
              <a:t>, </a:t>
            </a:r>
            <a:r>
              <a:rPr lang="it-IT" sz="1600" dirty="0">
                <a:solidFill>
                  <a:schemeClr val="tx1"/>
                </a:solidFill>
                <a:sym typeface="Wingdings" pitchFamily="2" charset="2"/>
              </a:rPr>
              <a:t>ecc. . Preceduta dal segno dell’aferesi, la /m/ iniziale indica  l’assimilazione della /n/ originaria  es.: </a:t>
            </a:r>
            <a:r>
              <a:rPr lang="it-IT" sz="1600" i="1" dirty="0">
                <a:solidFill>
                  <a:schemeClr val="tx1"/>
                </a:solidFill>
                <a:sym typeface="Wingdings" pitchFamily="2" charset="2"/>
              </a:rPr>
              <a:t>in paranza &gt; ’</a:t>
            </a:r>
            <a:r>
              <a:rPr lang="it-IT" sz="1600" i="1" dirty="0" err="1">
                <a:solidFill>
                  <a:schemeClr val="tx1"/>
                </a:solidFill>
                <a:sym typeface="Wingdings" pitchFamily="2" charset="2"/>
              </a:rPr>
              <a:t>mparanza</a:t>
            </a:r>
            <a:r>
              <a:rPr lang="it-IT" sz="1600" i="1" dirty="0">
                <a:solidFill>
                  <a:schemeClr val="tx1"/>
                </a:solidFill>
                <a:sym typeface="Wingdings" pitchFamily="2" charset="2"/>
              </a:rPr>
              <a:t>; invece &gt; ’</a:t>
            </a:r>
            <a:r>
              <a:rPr lang="it-IT" sz="1600" i="1" dirty="0" err="1">
                <a:solidFill>
                  <a:schemeClr val="tx1"/>
                </a:solidFill>
                <a:sym typeface="Wingdings" pitchFamily="2" charset="2"/>
              </a:rPr>
              <a:t>mmece</a:t>
            </a:r>
            <a:r>
              <a:rPr lang="it-IT" sz="1600" i="1" dirty="0">
                <a:solidFill>
                  <a:schemeClr val="tx1"/>
                </a:solidFill>
                <a:sym typeface="Wingdings" pitchFamily="2" charset="2"/>
              </a:rPr>
              <a:t>; ambasciata &gt; ’</a:t>
            </a:r>
            <a:r>
              <a:rPr lang="it-IT" sz="1600" i="1" dirty="0" err="1">
                <a:solidFill>
                  <a:schemeClr val="tx1"/>
                </a:solidFill>
                <a:sym typeface="Wingdings" pitchFamily="2" charset="2"/>
              </a:rPr>
              <a:t>mmasciata</a:t>
            </a:r>
            <a:r>
              <a:rPr lang="it-IT" sz="1600" i="1" dirty="0">
                <a:solidFill>
                  <a:schemeClr val="tx1"/>
                </a:solidFill>
                <a:sym typeface="Wingdings" pitchFamily="2" charset="2"/>
              </a:rPr>
              <a:t> </a:t>
            </a:r>
            <a:r>
              <a:rPr lang="it-IT" sz="1600" dirty="0">
                <a:solidFill>
                  <a:schemeClr val="tx1"/>
                </a:solidFill>
                <a:sym typeface="Wingdings" pitchFamily="2" charset="2"/>
              </a:rPr>
              <a:t>ecc</a:t>
            </a:r>
            <a:r>
              <a:rPr lang="it-IT" dirty="0">
                <a:solidFill>
                  <a:schemeClr val="tx1"/>
                </a:solidFill>
                <a:sym typeface="Wingdings" pitchFamily="2" charset="2"/>
              </a:rPr>
              <a:t>.</a:t>
            </a:r>
          </a:p>
          <a:p>
            <a:pPr algn="just"/>
            <a:r>
              <a:rPr lang="it-IT" sz="2000" b="1" i="1" dirty="0">
                <a:solidFill>
                  <a:srgbClr val="FF0000"/>
                </a:solidFill>
                <a:sym typeface="Wingdings" pitchFamily="2" charset="2"/>
              </a:rPr>
              <a:t>[n]</a:t>
            </a:r>
            <a:endParaRPr lang="it-IT" sz="2000" dirty="0">
              <a:solidFill>
                <a:srgbClr val="FF0000"/>
              </a:solidFill>
              <a:sym typeface="Wingdings" pitchFamily="2" charset="2"/>
            </a:endParaRPr>
          </a:p>
          <a:p>
            <a:pPr algn="just"/>
            <a:r>
              <a:rPr lang="it-IT" sz="1600" dirty="0">
                <a:solidFill>
                  <a:schemeClr val="tx1"/>
                </a:solidFill>
                <a:sym typeface="Wingdings" pitchFamily="2" charset="2"/>
              </a:rPr>
              <a:t>Anche il segno consonantico </a:t>
            </a:r>
            <a:r>
              <a:rPr lang="it-IT" sz="1600" b="1" i="1" dirty="0">
                <a:solidFill>
                  <a:schemeClr val="tx1"/>
                </a:solidFill>
                <a:sym typeface="Wingdings" pitchFamily="2" charset="2"/>
              </a:rPr>
              <a:t>/n/ </a:t>
            </a:r>
            <a:r>
              <a:rPr lang="it-IT" sz="1600" dirty="0">
                <a:solidFill>
                  <a:schemeClr val="tx1"/>
                </a:solidFill>
                <a:sym typeface="Wingdings" pitchFamily="2" charset="2"/>
              </a:rPr>
              <a:t>in posizione iniziale presenta quasi sempre un suono raddoppiato, quando è frutto di assimilazione  es.: </a:t>
            </a:r>
            <a:r>
              <a:rPr lang="it-IT" sz="1600" i="1" dirty="0">
                <a:solidFill>
                  <a:schemeClr val="tx1"/>
                </a:solidFill>
                <a:sym typeface="Wingdings" pitchFamily="2" charset="2"/>
              </a:rPr>
              <a:t>inimicare &gt; ’</a:t>
            </a:r>
            <a:r>
              <a:rPr lang="it-IT" sz="1600" i="1" dirty="0" err="1">
                <a:solidFill>
                  <a:schemeClr val="tx1"/>
                </a:solidFill>
                <a:sym typeface="Wingdings" pitchFamily="2" charset="2"/>
              </a:rPr>
              <a:t>nnemmecà</a:t>
            </a:r>
            <a:r>
              <a:rPr lang="it-IT" sz="1600" i="1" dirty="0">
                <a:solidFill>
                  <a:schemeClr val="tx1"/>
                </a:solidFill>
                <a:sym typeface="Wingdings" pitchFamily="2" charset="2"/>
              </a:rPr>
              <a:t>; innocente &gt; ’</a:t>
            </a:r>
            <a:r>
              <a:rPr lang="it-IT" sz="1600" i="1" dirty="0" err="1">
                <a:solidFill>
                  <a:schemeClr val="tx1"/>
                </a:solidFill>
                <a:sym typeface="Wingdings" pitchFamily="2" charset="2"/>
              </a:rPr>
              <a:t>nnucente</a:t>
            </a:r>
            <a:r>
              <a:rPr lang="it-IT" sz="1600" i="1" dirty="0">
                <a:solidFill>
                  <a:schemeClr val="tx1"/>
                </a:solidFill>
                <a:sym typeface="Wingdings" pitchFamily="2" charset="2"/>
              </a:rPr>
              <a:t> ; invidiosa &gt; ’</a:t>
            </a:r>
            <a:r>
              <a:rPr lang="it-IT" sz="1600" i="1" dirty="0" err="1">
                <a:solidFill>
                  <a:schemeClr val="tx1"/>
                </a:solidFill>
                <a:sym typeface="Wingdings" pitchFamily="2" charset="2"/>
              </a:rPr>
              <a:t>mmidiosa</a:t>
            </a:r>
            <a:r>
              <a:rPr lang="it-IT" sz="1600" i="1" dirty="0">
                <a:solidFill>
                  <a:schemeClr val="tx1"/>
                </a:solidFill>
                <a:sym typeface="Wingdings" pitchFamily="2" charset="2"/>
              </a:rPr>
              <a:t>, </a:t>
            </a:r>
            <a:r>
              <a:rPr lang="it-IT" sz="1600" dirty="0">
                <a:solidFill>
                  <a:schemeClr val="tx1"/>
                </a:solidFill>
                <a:sym typeface="Wingdings" pitchFamily="2" charset="2"/>
              </a:rPr>
              <a:t>ecc. In altri casi la /n/ è pronunciata normalmente  es. </a:t>
            </a:r>
            <a:r>
              <a:rPr lang="it-IT" sz="1600" i="1" dirty="0">
                <a:solidFill>
                  <a:schemeClr val="tx1"/>
                </a:solidFill>
                <a:sym typeface="Wingdings" pitchFamily="2" charset="2"/>
              </a:rPr>
              <a:t>notte, </a:t>
            </a:r>
            <a:r>
              <a:rPr lang="it-IT" sz="1600" i="1" dirty="0" err="1">
                <a:solidFill>
                  <a:schemeClr val="tx1"/>
                </a:solidFill>
                <a:sym typeface="Wingdings" pitchFamily="2" charset="2"/>
              </a:rPr>
              <a:t>nennella</a:t>
            </a:r>
            <a:r>
              <a:rPr lang="it-IT" sz="1600" i="1" dirty="0">
                <a:solidFill>
                  <a:schemeClr val="tx1"/>
                </a:solidFill>
                <a:sym typeface="Wingdings" pitchFamily="2" charset="2"/>
              </a:rPr>
              <a:t>, </a:t>
            </a:r>
            <a:r>
              <a:rPr lang="it-IT" sz="1600" i="1" dirty="0" err="1">
                <a:solidFill>
                  <a:schemeClr val="tx1"/>
                </a:solidFill>
                <a:sym typeface="Wingdings" pitchFamily="2" charset="2"/>
              </a:rPr>
              <a:t>nascette</a:t>
            </a:r>
            <a:r>
              <a:rPr lang="it-IT" sz="1600" i="1" dirty="0">
                <a:solidFill>
                  <a:schemeClr val="tx1"/>
                </a:solidFill>
                <a:sym typeface="Wingdings" pitchFamily="2" charset="2"/>
              </a:rPr>
              <a:t> </a:t>
            </a:r>
            <a:r>
              <a:rPr lang="it-IT" sz="1600" dirty="0">
                <a:solidFill>
                  <a:schemeClr val="tx1"/>
                </a:solidFill>
                <a:sym typeface="Wingdings" pitchFamily="2" charset="2"/>
              </a:rPr>
              <a:t>ecc.</a:t>
            </a:r>
          </a:p>
          <a:p>
            <a:pPr algn="just"/>
            <a:r>
              <a:rPr lang="it-IT" sz="2000" b="1" i="1" dirty="0">
                <a:solidFill>
                  <a:srgbClr val="FF0000"/>
                </a:solidFill>
                <a:sym typeface="Wingdings" pitchFamily="2" charset="2"/>
              </a:rPr>
              <a:t>[p] </a:t>
            </a:r>
            <a:endParaRPr lang="it-IT" sz="2000" dirty="0">
              <a:solidFill>
                <a:srgbClr val="FF0000"/>
              </a:solidFill>
              <a:sym typeface="Wingdings" pitchFamily="2" charset="2"/>
            </a:endParaRPr>
          </a:p>
          <a:p>
            <a:pPr algn="just"/>
            <a:r>
              <a:rPr lang="it-IT" sz="1600" dirty="0">
                <a:solidFill>
                  <a:schemeClr val="tx1"/>
                </a:solidFill>
                <a:sym typeface="Wingdings" pitchFamily="2" charset="2"/>
              </a:rPr>
              <a:t>Questa consonante bilabiale non presenta particolarità nella pronuncia (es. </a:t>
            </a:r>
            <a:r>
              <a:rPr lang="it-IT" sz="1600" i="1" dirty="0">
                <a:solidFill>
                  <a:schemeClr val="tx1"/>
                </a:solidFill>
                <a:sym typeface="Wingdings" pitchFamily="2" charset="2"/>
              </a:rPr>
              <a:t>patana, panne, </a:t>
            </a:r>
            <a:r>
              <a:rPr lang="it-IT" sz="1600" i="1" dirty="0" err="1">
                <a:solidFill>
                  <a:schemeClr val="tx1"/>
                </a:solidFill>
                <a:sym typeface="Wingdings" pitchFamily="2" charset="2"/>
              </a:rPr>
              <a:t>percuoco</a:t>
            </a:r>
            <a:r>
              <a:rPr lang="it-IT" sz="1600" i="1" dirty="0">
                <a:solidFill>
                  <a:schemeClr val="tx1"/>
                </a:solidFill>
                <a:sym typeface="Wingdings" pitchFamily="2" charset="2"/>
              </a:rPr>
              <a:t>…</a:t>
            </a:r>
            <a:r>
              <a:rPr lang="it-IT" sz="1600" dirty="0">
                <a:solidFill>
                  <a:schemeClr val="tx1"/>
                </a:solidFill>
                <a:sym typeface="Wingdings" pitchFamily="2" charset="2"/>
              </a:rPr>
              <a:t>), ad eccezione del fatto che in certi casi – come già detto a proposito della /f/ - si avverte una leggera aspirazione </a:t>
            </a:r>
            <a:r>
              <a:rPr lang="it-IT" sz="1600" i="1" dirty="0">
                <a:solidFill>
                  <a:schemeClr val="tx1"/>
                </a:solidFill>
                <a:sym typeface="Wingdings" pitchFamily="2" charset="2"/>
              </a:rPr>
              <a:t>/ph/ - </a:t>
            </a:r>
            <a:r>
              <a:rPr lang="it-IT" sz="1600" dirty="0">
                <a:solidFill>
                  <a:schemeClr val="tx1"/>
                </a:solidFill>
                <a:sym typeface="Wingdings" pitchFamily="2" charset="2"/>
              </a:rPr>
              <a:t>ricordo forse della consonante greca /</a:t>
            </a:r>
            <a:r>
              <a:rPr lang="el-GR" sz="1600" dirty="0">
                <a:solidFill>
                  <a:schemeClr val="tx1"/>
                </a:solidFill>
                <a:sym typeface="Wingdings" pitchFamily="2" charset="2"/>
              </a:rPr>
              <a:t>φ</a:t>
            </a:r>
            <a:r>
              <a:rPr lang="it-IT" sz="1600" i="1" dirty="0">
                <a:solidFill>
                  <a:schemeClr val="tx1"/>
                </a:solidFill>
                <a:sym typeface="Wingdings" pitchFamily="2" charset="2"/>
              </a:rPr>
              <a:t>/ - </a:t>
            </a:r>
            <a:r>
              <a:rPr lang="it-IT" sz="1600" dirty="0">
                <a:solidFill>
                  <a:schemeClr val="tx1"/>
                </a:solidFill>
                <a:sym typeface="Wingdings" pitchFamily="2" charset="2"/>
              </a:rPr>
              <a:t>quando troviamo parole che comprendono il digramma </a:t>
            </a:r>
            <a:r>
              <a:rPr lang="it-IT" sz="1600" b="1" i="1" dirty="0">
                <a:solidFill>
                  <a:schemeClr val="tx1"/>
                </a:solidFill>
                <a:sym typeface="Wingdings" pitchFamily="2" charset="2"/>
              </a:rPr>
              <a:t>/</a:t>
            </a:r>
            <a:r>
              <a:rPr lang="it-IT" sz="1600" b="1" i="1" dirty="0" err="1">
                <a:solidFill>
                  <a:schemeClr val="tx1"/>
                </a:solidFill>
                <a:sym typeface="Wingdings" pitchFamily="2" charset="2"/>
              </a:rPr>
              <a:t>sf</a:t>
            </a:r>
            <a:r>
              <a:rPr lang="it-IT" sz="1600" b="1" i="1" dirty="0">
                <a:solidFill>
                  <a:schemeClr val="tx1"/>
                </a:solidFill>
                <a:sym typeface="Wingdings" pitchFamily="2" charset="2"/>
              </a:rPr>
              <a:t>/ </a:t>
            </a:r>
            <a:r>
              <a:rPr lang="it-IT" sz="1600" dirty="0">
                <a:solidFill>
                  <a:schemeClr val="tx1"/>
                </a:solidFill>
                <a:sym typeface="Wingdings" pitchFamily="2" charset="2"/>
              </a:rPr>
              <a:t> </a:t>
            </a:r>
            <a:r>
              <a:rPr lang="it-IT" sz="1600" i="1" dirty="0">
                <a:solidFill>
                  <a:schemeClr val="tx1"/>
                </a:solidFill>
                <a:sym typeface="Wingdings" pitchFamily="2" charset="2"/>
              </a:rPr>
              <a:t>sfottere, </a:t>
            </a:r>
            <a:r>
              <a:rPr lang="it-IT" sz="1600" i="1" dirty="0" err="1">
                <a:solidFill>
                  <a:schemeClr val="tx1"/>
                </a:solidFill>
                <a:sym typeface="Wingdings" pitchFamily="2" charset="2"/>
              </a:rPr>
              <a:t>sfastedià</a:t>
            </a:r>
            <a:r>
              <a:rPr lang="it-IT" sz="1600" i="1" dirty="0">
                <a:solidFill>
                  <a:schemeClr val="tx1"/>
                </a:solidFill>
                <a:sym typeface="Wingdings" pitchFamily="2" charset="2"/>
              </a:rPr>
              <a:t>, </a:t>
            </a:r>
            <a:r>
              <a:rPr lang="it-IT" sz="1600" i="1" dirty="0" err="1">
                <a:solidFill>
                  <a:schemeClr val="tx1"/>
                </a:solidFill>
                <a:sym typeface="Wingdings" pitchFamily="2" charset="2"/>
              </a:rPr>
              <a:t>sfizzio</a:t>
            </a:r>
            <a:r>
              <a:rPr lang="it-IT" sz="1600" i="1" dirty="0">
                <a:solidFill>
                  <a:schemeClr val="tx1"/>
                </a:solidFill>
                <a:sym typeface="Wingdings" pitchFamily="2" charset="2"/>
              </a:rPr>
              <a:t>,</a:t>
            </a:r>
            <a:r>
              <a:rPr lang="it-IT" sz="1600" dirty="0">
                <a:solidFill>
                  <a:schemeClr val="tx1"/>
                </a:solidFill>
                <a:sym typeface="Wingdings" pitchFamily="2" charset="2"/>
              </a:rPr>
              <a:t> ecc. </a:t>
            </a:r>
          </a:p>
          <a:p>
            <a:endParaRPr lang="it-IT" b="1" i="1" dirty="0">
              <a:solidFill>
                <a:schemeClr val="tx1"/>
              </a:solidFill>
              <a:sym typeface="Wingdings" pitchFamily="2" charset="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3E8B375-0E61-43CE-B050-F19E26E542C7}" type="slidenum">
              <a:rPr lang="it-IT" smtClean="0"/>
              <a:pPr/>
              <a:t>12</a:t>
            </a:fld>
            <a:endParaRPr lang="it-IT"/>
          </a:p>
        </p:txBody>
      </p:sp>
      <p:sp>
        <p:nvSpPr>
          <p:cNvPr id="4" name="Titolo 1"/>
          <p:cNvSpPr>
            <a:spLocks noGrp="1"/>
          </p:cNvSpPr>
          <p:nvPr>
            <p:ph type="title"/>
          </p:nvPr>
        </p:nvSpPr>
        <p:spPr>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it-IT" sz="4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Le consonanti nel Napolitano</a:t>
            </a:r>
            <a:endParaRPr lang="it-IT" sz="4000" dirty="0"/>
          </a:p>
        </p:txBody>
      </p:sp>
      <p:sp>
        <p:nvSpPr>
          <p:cNvPr id="5" name="CasellaDiTesto 4"/>
          <p:cNvSpPr txBox="1"/>
          <p:nvPr/>
        </p:nvSpPr>
        <p:spPr>
          <a:xfrm>
            <a:off x="301752" y="1576694"/>
            <a:ext cx="8534400"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sz="2000" b="1" i="1" dirty="0">
                <a:solidFill>
                  <a:srgbClr val="FF0000"/>
                </a:solidFill>
              </a:rPr>
              <a:t>[q]</a:t>
            </a:r>
          </a:p>
          <a:p>
            <a:pPr algn="just"/>
            <a:r>
              <a:rPr lang="it-IT" sz="1600" dirty="0"/>
              <a:t>Sempre seguita da un gruppo vocalico con la semivocale /u/ </a:t>
            </a:r>
            <a:r>
              <a:rPr lang="it-IT" sz="1600" i="1" dirty="0"/>
              <a:t>(</a:t>
            </a:r>
            <a:r>
              <a:rPr lang="it-IT" sz="1600" i="1" dirty="0" err="1"/>
              <a:t>ua</a:t>
            </a:r>
            <a:r>
              <a:rPr lang="it-IT" sz="1600" i="1" dirty="0"/>
              <a:t>/</a:t>
            </a:r>
            <a:r>
              <a:rPr lang="it-IT" sz="1600" i="1" dirty="0" err="1"/>
              <a:t>ue</a:t>
            </a:r>
            <a:r>
              <a:rPr lang="it-IT" sz="1600" i="1" dirty="0"/>
              <a:t>/</a:t>
            </a:r>
            <a:r>
              <a:rPr lang="it-IT" sz="1600" i="1" dirty="0" err="1"/>
              <a:t>ui</a:t>
            </a:r>
            <a:r>
              <a:rPr lang="it-IT" sz="1600" i="1" dirty="0"/>
              <a:t> ) </a:t>
            </a:r>
            <a:r>
              <a:rPr lang="it-IT" sz="1600" dirty="0"/>
              <a:t>ha suono gutturale </a:t>
            </a:r>
            <a:r>
              <a:rPr lang="it-IT" sz="1600" b="1" i="1" dirty="0"/>
              <a:t>/</a:t>
            </a:r>
            <a:r>
              <a:rPr lang="it-IT" sz="1600" b="1" i="1" dirty="0" err="1"/>
              <a:t>kw</a:t>
            </a:r>
            <a:r>
              <a:rPr lang="it-IT" sz="1600" b="1" i="1" dirty="0"/>
              <a:t>/ </a:t>
            </a:r>
            <a:r>
              <a:rPr lang="it-IT" sz="1600" dirty="0">
                <a:sym typeface="Wingdings" pitchFamily="2" charset="2"/>
              </a:rPr>
              <a:t> es</a:t>
            </a:r>
            <a:r>
              <a:rPr lang="it-IT" sz="1600" i="1" dirty="0">
                <a:sym typeface="Wingdings" pitchFamily="2" charset="2"/>
              </a:rPr>
              <a:t>.: quaterna, </a:t>
            </a:r>
            <a:r>
              <a:rPr lang="it-IT" sz="1600" i="1" dirty="0" err="1">
                <a:sym typeface="Wingdings" pitchFamily="2" charset="2"/>
              </a:rPr>
              <a:t>quaglià</a:t>
            </a:r>
            <a:r>
              <a:rPr lang="it-IT" sz="1600" i="1" dirty="0">
                <a:sym typeface="Wingdings" pitchFamily="2" charset="2"/>
              </a:rPr>
              <a:t>, </a:t>
            </a:r>
            <a:r>
              <a:rPr lang="it-IT" sz="1600" i="1" dirty="0" err="1">
                <a:sym typeface="Wingdings" pitchFamily="2" charset="2"/>
              </a:rPr>
              <a:t>quequero</a:t>
            </a:r>
            <a:r>
              <a:rPr lang="it-IT" sz="1600" i="1" dirty="0">
                <a:sym typeface="Wingdings" pitchFamily="2" charset="2"/>
              </a:rPr>
              <a:t>, </a:t>
            </a:r>
            <a:r>
              <a:rPr lang="it-IT" sz="1600" i="1" dirty="0" err="1">
                <a:sym typeface="Wingdings" pitchFamily="2" charset="2"/>
              </a:rPr>
              <a:t>quinnece</a:t>
            </a:r>
            <a:r>
              <a:rPr lang="it-IT" sz="1600" i="1" dirty="0">
                <a:sym typeface="Wingdings" pitchFamily="2" charset="2"/>
              </a:rPr>
              <a:t> </a:t>
            </a:r>
            <a:r>
              <a:rPr lang="it-IT" sz="1600" dirty="0">
                <a:sym typeface="Wingdings" pitchFamily="2" charset="2"/>
              </a:rPr>
              <a:t>ecc.</a:t>
            </a:r>
          </a:p>
          <a:p>
            <a:pPr algn="just"/>
            <a:r>
              <a:rPr lang="it-IT" sz="2000" b="1" i="1" dirty="0">
                <a:solidFill>
                  <a:srgbClr val="FF0000"/>
                </a:solidFill>
                <a:sym typeface="Wingdings" pitchFamily="2" charset="2"/>
              </a:rPr>
              <a:t>[r]</a:t>
            </a:r>
          </a:p>
          <a:p>
            <a:pPr algn="just"/>
            <a:r>
              <a:rPr lang="it-IT" sz="1600" dirty="0">
                <a:sym typeface="Wingdings" pitchFamily="2" charset="2"/>
              </a:rPr>
              <a:t>Ad inizio di parola questo fonema, in parole composte con l’antico prefisso latino </a:t>
            </a:r>
            <a:r>
              <a:rPr lang="it-IT" sz="1600" i="1" dirty="0">
                <a:sym typeface="Wingdings" pitchFamily="2" charset="2"/>
              </a:rPr>
              <a:t>ad</a:t>
            </a:r>
            <a:r>
              <a:rPr lang="it-IT" sz="1600" dirty="0">
                <a:sym typeface="Wingdings" pitchFamily="2" charset="2"/>
              </a:rPr>
              <a:t>, subisce un raddoppiamento per assimilazione consonantica </a:t>
            </a:r>
            <a:r>
              <a:rPr lang="it-IT" sz="1600" i="1" dirty="0">
                <a:sym typeface="Wingdings" pitchFamily="2" charset="2"/>
              </a:rPr>
              <a:t> </a:t>
            </a:r>
            <a:r>
              <a:rPr lang="it-IT" sz="1600" i="1" dirty="0" err="1">
                <a:sym typeface="Wingdings" pitchFamily="2" charset="2"/>
              </a:rPr>
              <a:t>ad+rabies</a:t>
            </a:r>
            <a:r>
              <a:rPr lang="it-IT" sz="1600" i="1" dirty="0">
                <a:sym typeface="Wingdings" pitchFamily="2" charset="2"/>
              </a:rPr>
              <a:t> &gt; </a:t>
            </a:r>
            <a:r>
              <a:rPr lang="it-IT" sz="1600" i="1" dirty="0" err="1">
                <a:sym typeface="Wingdings" pitchFamily="2" charset="2"/>
              </a:rPr>
              <a:t>arràggia</a:t>
            </a:r>
            <a:r>
              <a:rPr lang="it-IT" sz="1600" i="1" dirty="0">
                <a:sym typeface="Wingdings" pitchFamily="2" charset="2"/>
              </a:rPr>
              <a:t>; </a:t>
            </a:r>
            <a:r>
              <a:rPr lang="it-IT" sz="1600" i="1" dirty="0" err="1">
                <a:sym typeface="Wingdings" pitchFamily="2" charset="2"/>
              </a:rPr>
              <a:t>ad+remediare</a:t>
            </a:r>
            <a:r>
              <a:rPr lang="it-IT" sz="1600" i="1" dirty="0">
                <a:sym typeface="Wingdings" pitchFamily="2" charset="2"/>
              </a:rPr>
              <a:t> &gt; </a:t>
            </a:r>
            <a:r>
              <a:rPr lang="it-IT" sz="1600" i="1" dirty="0" err="1">
                <a:sym typeface="Wingdings" pitchFamily="2" charset="2"/>
              </a:rPr>
              <a:t>arremedià</a:t>
            </a:r>
            <a:r>
              <a:rPr lang="it-IT" sz="1600" i="1" dirty="0">
                <a:sym typeface="Wingdings" pitchFamily="2" charset="2"/>
              </a:rPr>
              <a:t>; </a:t>
            </a:r>
            <a:r>
              <a:rPr lang="it-IT" sz="1600" i="1" dirty="0" err="1">
                <a:sym typeface="Wingdings" pitchFamily="2" charset="2"/>
              </a:rPr>
              <a:t>ad+refriscare</a:t>
            </a:r>
            <a:r>
              <a:rPr lang="it-IT" sz="1600" i="1" dirty="0">
                <a:sym typeface="Wingdings" pitchFamily="2" charset="2"/>
              </a:rPr>
              <a:t> &gt; </a:t>
            </a:r>
            <a:r>
              <a:rPr lang="it-IT" sz="1600" i="1" dirty="0" err="1">
                <a:sym typeface="Wingdings" pitchFamily="2" charset="2"/>
              </a:rPr>
              <a:t>arrefriscà</a:t>
            </a:r>
            <a:r>
              <a:rPr lang="it-IT" sz="1600" i="1" dirty="0">
                <a:sym typeface="Wingdings" pitchFamily="2" charset="2"/>
              </a:rPr>
              <a:t>.  </a:t>
            </a:r>
            <a:r>
              <a:rPr lang="it-IT" sz="1600" dirty="0">
                <a:sym typeface="Wingdings" pitchFamily="2" charset="2"/>
              </a:rPr>
              <a:t>Si ricorda poi il già citato fenomeno di rotacismo, per cui sia la /d/ sia la /l/ sono pronunciate (e spesso anche scritte) come se fossero delle /r/  es.: </a:t>
            </a:r>
            <a:r>
              <a:rPr lang="it-IT" sz="1600" i="1" dirty="0" err="1">
                <a:sym typeface="Wingdings" pitchFamily="2" charset="2"/>
              </a:rPr>
              <a:t>veré</a:t>
            </a:r>
            <a:r>
              <a:rPr lang="it-IT" sz="1600" i="1" dirty="0">
                <a:sym typeface="Wingdings" pitchFamily="2" charset="2"/>
              </a:rPr>
              <a:t>, </a:t>
            </a:r>
            <a:r>
              <a:rPr lang="it-IT" sz="1600" i="1" dirty="0" err="1">
                <a:sym typeface="Wingdings" pitchFamily="2" charset="2"/>
              </a:rPr>
              <a:t>arbero</a:t>
            </a:r>
            <a:r>
              <a:rPr lang="it-IT" sz="1600" i="1" dirty="0">
                <a:sym typeface="Wingdings" pitchFamily="2" charset="2"/>
              </a:rPr>
              <a:t>, renare, </a:t>
            </a:r>
            <a:r>
              <a:rPr lang="it-IT" sz="1600" i="1" dirty="0" err="1">
                <a:sym typeface="Wingdings" pitchFamily="2" charset="2"/>
              </a:rPr>
              <a:t>maronna</a:t>
            </a:r>
            <a:r>
              <a:rPr lang="it-IT" sz="1600" i="1" dirty="0">
                <a:sym typeface="Wingdings" pitchFamily="2" charset="2"/>
              </a:rPr>
              <a:t>, rito </a:t>
            </a:r>
            <a:r>
              <a:rPr lang="it-IT" sz="1600" dirty="0">
                <a:sym typeface="Wingdings" pitchFamily="2" charset="2"/>
              </a:rPr>
              <a:t>ecc.</a:t>
            </a:r>
          </a:p>
          <a:p>
            <a:pPr algn="just"/>
            <a:r>
              <a:rPr lang="it-IT" sz="2400" b="1" i="1" dirty="0">
                <a:solidFill>
                  <a:srgbClr val="FF0000"/>
                </a:solidFill>
                <a:sym typeface="Wingdings" pitchFamily="2" charset="2"/>
              </a:rPr>
              <a:t>[s]</a:t>
            </a:r>
          </a:p>
          <a:p>
            <a:pPr algn="just"/>
            <a:r>
              <a:rPr lang="it-IT" sz="1600" dirty="0">
                <a:sym typeface="Wingdings" pitchFamily="2" charset="2"/>
              </a:rPr>
              <a:t>La </a:t>
            </a:r>
            <a:r>
              <a:rPr lang="it-IT" sz="1600" b="1" dirty="0">
                <a:sym typeface="Wingdings" pitchFamily="2" charset="2"/>
              </a:rPr>
              <a:t>/s/ </a:t>
            </a:r>
            <a:r>
              <a:rPr lang="it-IT" sz="1600" b="1" i="1" dirty="0">
                <a:sym typeface="Wingdings" pitchFamily="2" charset="2"/>
              </a:rPr>
              <a:t>pura</a:t>
            </a:r>
            <a:r>
              <a:rPr lang="it-IT" sz="1600" b="1" dirty="0">
                <a:sym typeface="Wingdings" pitchFamily="2" charset="2"/>
              </a:rPr>
              <a:t> </a:t>
            </a:r>
            <a:r>
              <a:rPr lang="it-IT" sz="1600" dirty="0">
                <a:sym typeface="Wingdings" pitchFamily="2" charset="2"/>
              </a:rPr>
              <a:t>(seguita da vocale) ha sempre il suono è della </a:t>
            </a:r>
            <a:r>
              <a:rPr lang="it-IT" sz="1600" i="1" dirty="0">
                <a:sym typeface="Wingdings" pitchFamily="2" charset="2"/>
              </a:rPr>
              <a:t>/s/ </a:t>
            </a:r>
            <a:r>
              <a:rPr lang="it-IT" sz="1600" dirty="0">
                <a:sym typeface="Wingdings" pitchFamily="2" charset="2"/>
              </a:rPr>
              <a:t>sorda o aspra italiana  es.: </a:t>
            </a:r>
            <a:r>
              <a:rPr lang="it-IT" sz="1600" i="1" dirty="0" err="1">
                <a:sym typeface="Wingdings" pitchFamily="2" charset="2"/>
              </a:rPr>
              <a:t>sabbato</a:t>
            </a:r>
            <a:r>
              <a:rPr lang="it-IT" sz="1600" i="1" dirty="0">
                <a:sym typeface="Wingdings" pitchFamily="2" charset="2"/>
              </a:rPr>
              <a:t>, sacca, </a:t>
            </a:r>
            <a:r>
              <a:rPr lang="it-IT" sz="1600" i="1" dirty="0" err="1">
                <a:sym typeface="Wingdings" pitchFamily="2" charset="2"/>
              </a:rPr>
              <a:t>seggia</a:t>
            </a:r>
            <a:r>
              <a:rPr lang="it-IT" sz="1600" i="1" dirty="0">
                <a:sym typeface="Wingdings" pitchFamily="2" charset="2"/>
              </a:rPr>
              <a:t>, </a:t>
            </a:r>
            <a:r>
              <a:rPr lang="it-IT" sz="1600" i="1" dirty="0" err="1">
                <a:sym typeface="Wingdings" pitchFamily="2" charset="2"/>
              </a:rPr>
              <a:t>singo</a:t>
            </a:r>
            <a:r>
              <a:rPr lang="it-IT" sz="1600" dirty="0">
                <a:sym typeface="Wingdings" pitchFamily="2" charset="2"/>
              </a:rPr>
              <a:t> ecc.. La /</a:t>
            </a:r>
            <a:r>
              <a:rPr lang="it-IT" sz="1600" b="1" dirty="0">
                <a:sym typeface="Wingdings" pitchFamily="2" charset="2"/>
              </a:rPr>
              <a:t>s/</a:t>
            </a:r>
            <a:r>
              <a:rPr lang="it-IT" sz="1600" b="1" i="1" dirty="0">
                <a:sym typeface="Wingdings" pitchFamily="2" charset="2"/>
              </a:rPr>
              <a:t> impura </a:t>
            </a:r>
            <a:r>
              <a:rPr lang="it-IT" sz="1600" dirty="0">
                <a:sym typeface="Wingdings" pitchFamily="2" charset="2"/>
              </a:rPr>
              <a:t>(nei digrammi </a:t>
            </a:r>
            <a:r>
              <a:rPr lang="it-IT" sz="1600" i="1" dirty="0">
                <a:sym typeface="Wingdings" pitchFamily="2" charset="2"/>
              </a:rPr>
              <a:t>/sc/, /</a:t>
            </a:r>
            <a:r>
              <a:rPr lang="it-IT" sz="1600" i="1" dirty="0" err="1">
                <a:sym typeface="Wingdings" pitchFamily="2" charset="2"/>
              </a:rPr>
              <a:t>sf</a:t>
            </a:r>
            <a:r>
              <a:rPr lang="it-IT" sz="1600" i="1" dirty="0">
                <a:sym typeface="Wingdings" pitchFamily="2" charset="2"/>
              </a:rPr>
              <a:t>/, /sp/ e /</a:t>
            </a:r>
            <a:r>
              <a:rPr lang="it-IT" sz="1600" i="1" dirty="0" err="1">
                <a:sym typeface="Wingdings" pitchFamily="2" charset="2"/>
              </a:rPr>
              <a:t>sq</a:t>
            </a:r>
            <a:r>
              <a:rPr lang="it-IT" sz="1600" i="1" dirty="0">
                <a:sym typeface="Wingdings" pitchFamily="2" charset="2"/>
              </a:rPr>
              <a:t>/) </a:t>
            </a:r>
            <a:r>
              <a:rPr lang="it-IT" sz="1600" dirty="0">
                <a:sym typeface="Wingdings" pitchFamily="2" charset="2"/>
              </a:rPr>
              <a:t>viene pronunciata col suono della fricativa </a:t>
            </a:r>
            <a:r>
              <a:rPr lang="it-IT" sz="1600" dirty="0" err="1">
                <a:sym typeface="Wingdings" pitchFamily="2" charset="2"/>
              </a:rPr>
              <a:t>postalveolare</a:t>
            </a:r>
            <a:r>
              <a:rPr lang="it-IT" sz="1600" dirty="0">
                <a:sym typeface="Wingdings" pitchFamily="2" charset="2"/>
              </a:rPr>
              <a:t> sorda (IPA </a:t>
            </a:r>
            <a:r>
              <a:rPr lang="it-IT" sz="1600" b="1" i="1" dirty="0">
                <a:solidFill>
                  <a:schemeClr val="tx1"/>
                </a:solidFill>
                <a:sym typeface="Wingdings" pitchFamily="2" charset="2"/>
              </a:rPr>
              <a:t>/</a:t>
            </a:r>
            <a:r>
              <a:rPr lang="it-IT" sz="1600" b="1" i="1" dirty="0">
                <a:solidFill>
                  <a:schemeClr val="tx1"/>
                </a:solidFill>
              </a:rPr>
              <a:t>ʃ/</a:t>
            </a:r>
            <a:r>
              <a:rPr lang="it-IT" sz="1600" b="1" i="1" dirty="0">
                <a:solidFill>
                  <a:schemeClr val="tx1"/>
                </a:solidFill>
                <a:sym typeface="Wingdings" pitchFamily="2" charset="2"/>
              </a:rPr>
              <a:t> </a:t>
            </a:r>
            <a:r>
              <a:rPr lang="it-IT" sz="1600" dirty="0">
                <a:solidFill>
                  <a:schemeClr val="tx1"/>
                </a:solidFill>
                <a:sym typeface="Wingdings" pitchFamily="2" charset="2"/>
              </a:rPr>
              <a:t>),</a:t>
            </a:r>
            <a:r>
              <a:rPr lang="it-IT" sz="1600" b="1" i="1" dirty="0">
                <a:solidFill>
                  <a:schemeClr val="tx1"/>
                </a:solidFill>
                <a:sym typeface="Wingdings" pitchFamily="2" charset="2"/>
              </a:rPr>
              <a:t> </a:t>
            </a:r>
            <a:r>
              <a:rPr lang="it-IT" sz="1600" dirty="0">
                <a:solidFill>
                  <a:schemeClr val="tx1"/>
                </a:solidFill>
                <a:sym typeface="Wingdings" pitchFamily="2" charset="2"/>
              </a:rPr>
              <a:t>in italiano resa dal digramma </a:t>
            </a:r>
            <a:r>
              <a:rPr lang="it-IT" sz="1600" b="1" dirty="0">
                <a:solidFill>
                  <a:schemeClr val="tx1"/>
                </a:solidFill>
                <a:sym typeface="Wingdings" pitchFamily="2" charset="2"/>
              </a:rPr>
              <a:t>/sc/ </a:t>
            </a:r>
            <a:r>
              <a:rPr lang="it-IT" sz="1600" dirty="0">
                <a:solidFill>
                  <a:schemeClr val="tx1"/>
                </a:solidFill>
                <a:sym typeface="Wingdings" pitchFamily="2" charset="2"/>
              </a:rPr>
              <a:t> es.: </a:t>
            </a:r>
            <a:r>
              <a:rPr lang="it-IT" sz="1600" i="1" dirty="0" err="1">
                <a:solidFill>
                  <a:schemeClr val="tx1"/>
                </a:solidFill>
                <a:sym typeface="Wingdings" pitchFamily="2" charset="2"/>
              </a:rPr>
              <a:t>scassà</a:t>
            </a:r>
            <a:r>
              <a:rPr lang="it-IT" sz="1600" i="1" dirty="0">
                <a:solidFill>
                  <a:schemeClr val="tx1"/>
                </a:solidFill>
                <a:sym typeface="Wingdings" pitchFamily="2" charset="2"/>
              </a:rPr>
              <a:t> [</a:t>
            </a:r>
            <a:r>
              <a:rPr lang="it-IT" sz="1600" i="1" dirty="0" err="1">
                <a:solidFill>
                  <a:schemeClr val="tx1"/>
                </a:solidFill>
              </a:rPr>
              <a:t>ʃka’ssà</a:t>
            </a:r>
            <a:r>
              <a:rPr lang="it-IT" sz="1600" i="1" dirty="0">
                <a:solidFill>
                  <a:schemeClr val="tx1"/>
                </a:solidFill>
              </a:rPr>
              <a:t>]</a:t>
            </a:r>
            <a:r>
              <a:rPr lang="it-IT" sz="1600" i="1" dirty="0">
                <a:solidFill>
                  <a:schemeClr val="tx1"/>
                </a:solidFill>
                <a:sym typeface="Wingdings" pitchFamily="2" charset="2"/>
              </a:rPr>
              <a:t>, scugnizzo [</a:t>
            </a:r>
            <a:r>
              <a:rPr lang="it-IT" sz="1600" i="1" dirty="0" err="1">
                <a:solidFill>
                  <a:schemeClr val="tx1"/>
                </a:solidFill>
              </a:rPr>
              <a:t>ʃku’gnitz</a:t>
            </a:r>
            <a:r>
              <a:rPr lang="it-IT" sz="1600" dirty="0" err="1">
                <a:cs typeface="Arial"/>
              </a:rPr>
              <a:t>ɘ</a:t>
            </a:r>
            <a:r>
              <a:rPr lang="it-IT" sz="1600" dirty="0">
                <a:cs typeface="Arial"/>
              </a:rPr>
              <a:t>]</a:t>
            </a:r>
            <a:r>
              <a:rPr lang="it-IT" sz="1600" i="1" dirty="0">
                <a:solidFill>
                  <a:schemeClr val="tx1"/>
                </a:solidFill>
                <a:sym typeface="Wingdings" pitchFamily="2" charset="2"/>
              </a:rPr>
              <a:t>, </a:t>
            </a:r>
            <a:r>
              <a:rPr lang="it-IT" sz="1600" i="1" dirty="0" err="1">
                <a:solidFill>
                  <a:schemeClr val="tx1"/>
                </a:solidFill>
                <a:sym typeface="Wingdings" pitchFamily="2" charset="2"/>
              </a:rPr>
              <a:t>spartere</a:t>
            </a:r>
            <a:r>
              <a:rPr lang="it-IT" sz="1600" i="1" dirty="0">
                <a:solidFill>
                  <a:schemeClr val="tx1"/>
                </a:solidFill>
                <a:sym typeface="Wingdings" pitchFamily="2" charset="2"/>
              </a:rPr>
              <a:t>, [‘</a:t>
            </a:r>
            <a:r>
              <a:rPr lang="it-IT" sz="1600" i="1" dirty="0" err="1">
                <a:solidFill>
                  <a:schemeClr val="tx1"/>
                </a:solidFill>
              </a:rPr>
              <a:t>ʃpart</a:t>
            </a:r>
            <a:r>
              <a:rPr lang="it-IT" sz="1600" i="1" dirty="0" err="1">
                <a:cs typeface="Arial"/>
              </a:rPr>
              <a:t>ɘ</a:t>
            </a:r>
            <a:r>
              <a:rPr lang="it-IT" sz="1600" i="1" dirty="0" err="1">
                <a:solidFill>
                  <a:schemeClr val="tx1"/>
                </a:solidFill>
              </a:rPr>
              <a:t>r</a:t>
            </a:r>
            <a:r>
              <a:rPr lang="it-IT" sz="1600" i="1" dirty="0" err="1">
                <a:cs typeface="Arial"/>
              </a:rPr>
              <a:t>ɘ</a:t>
            </a:r>
            <a:r>
              <a:rPr lang="it-IT" sz="1600" i="1" dirty="0">
                <a:cs typeface="Arial"/>
              </a:rPr>
              <a:t>]</a:t>
            </a:r>
            <a:r>
              <a:rPr lang="it-IT" sz="1600" i="1" dirty="0">
                <a:solidFill>
                  <a:schemeClr val="tx1"/>
                </a:solidFill>
                <a:sym typeface="Wingdings" pitchFamily="2" charset="2"/>
              </a:rPr>
              <a:t>,  </a:t>
            </a:r>
            <a:r>
              <a:rPr lang="it-IT" sz="1600" i="1" dirty="0" err="1">
                <a:solidFill>
                  <a:schemeClr val="tx1"/>
                </a:solidFill>
                <a:sym typeface="Wingdings" pitchFamily="2" charset="2"/>
              </a:rPr>
              <a:t>speruto</a:t>
            </a:r>
            <a:r>
              <a:rPr lang="it-IT" sz="1600" i="1" dirty="0">
                <a:solidFill>
                  <a:schemeClr val="tx1"/>
                </a:solidFill>
                <a:sym typeface="Wingdings" pitchFamily="2" charset="2"/>
              </a:rPr>
              <a:t> [</a:t>
            </a:r>
            <a:r>
              <a:rPr lang="it-IT" sz="1600" i="1" dirty="0" err="1">
                <a:solidFill>
                  <a:schemeClr val="tx1"/>
                </a:solidFill>
              </a:rPr>
              <a:t>ʃ</a:t>
            </a:r>
            <a:r>
              <a:rPr lang="it-IT" sz="1600" i="1" dirty="0" err="1">
                <a:solidFill>
                  <a:schemeClr val="tx1"/>
                </a:solidFill>
                <a:sym typeface="Wingdings" pitchFamily="2" charset="2"/>
              </a:rPr>
              <a:t>p</a:t>
            </a:r>
            <a:r>
              <a:rPr lang="it-IT" sz="1600" i="1" dirty="0" err="1">
                <a:solidFill>
                  <a:schemeClr val="tx1"/>
                </a:solidFill>
                <a:latin typeface="Calibri" panose="020F0502020204030204" pitchFamily="34" charset="0"/>
                <a:cs typeface="Calibri" panose="020F0502020204030204" pitchFamily="34" charset="0"/>
                <a:sym typeface="Wingdings" pitchFamily="2" charset="2"/>
              </a:rPr>
              <a:t>ə</a:t>
            </a:r>
            <a:r>
              <a:rPr lang="it-IT" sz="1600" i="1" dirty="0" err="1">
                <a:solidFill>
                  <a:schemeClr val="tx1"/>
                </a:solidFill>
                <a:sym typeface="Wingdings" pitchFamily="2" charset="2"/>
              </a:rPr>
              <a:t>’rut</a:t>
            </a:r>
            <a:r>
              <a:rPr lang="it-IT" sz="1600" i="1" dirty="0" err="1">
                <a:cs typeface="Arial"/>
              </a:rPr>
              <a:t>ɘ</a:t>
            </a:r>
            <a:r>
              <a:rPr lang="it-IT" sz="1600" i="1" dirty="0">
                <a:cs typeface="Arial"/>
              </a:rPr>
              <a:t>], </a:t>
            </a:r>
            <a:r>
              <a:rPr lang="it-IT" sz="1600" i="1" dirty="0">
                <a:solidFill>
                  <a:schemeClr val="tx1"/>
                </a:solidFill>
                <a:sym typeface="Wingdings" pitchFamily="2" charset="2"/>
              </a:rPr>
              <a:t>squatra [</a:t>
            </a:r>
            <a:r>
              <a:rPr lang="it-IT" sz="1600" i="1" dirty="0" err="1">
                <a:solidFill>
                  <a:schemeClr val="tx1"/>
                </a:solidFill>
              </a:rPr>
              <a:t>ʃkw’atra</a:t>
            </a:r>
            <a:r>
              <a:rPr lang="it-IT" sz="1600" i="1" dirty="0">
                <a:solidFill>
                  <a:schemeClr val="tx1"/>
                </a:solidFill>
              </a:rPr>
              <a:t>) </a:t>
            </a:r>
            <a:r>
              <a:rPr lang="it-IT" sz="1600" dirty="0">
                <a:solidFill>
                  <a:schemeClr val="tx1"/>
                </a:solidFill>
                <a:sym typeface="Wingdings" pitchFamily="2" charset="2"/>
              </a:rPr>
              <a:t>ecc.  Un grafema non IPA ipotizzabile, in questo caso, potrebbe essere </a:t>
            </a:r>
            <a:r>
              <a:rPr lang="it-IT" sz="1600" b="1" dirty="0">
                <a:solidFill>
                  <a:schemeClr val="tx1"/>
                </a:solidFill>
                <a:sym typeface="Wingdings" pitchFamily="2" charset="2"/>
              </a:rPr>
              <a:t>/</a:t>
            </a:r>
            <a:r>
              <a:rPr lang="it-IT" sz="1600" b="1" dirty="0">
                <a:solidFill>
                  <a:schemeClr val="tx1"/>
                </a:solidFill>
                <a:latin typeface="Georgia"/>
                <a:sym typeface="Wingdings" pitchFamily="2" charset="2"/>
              </a:rPr>
              <a:t>š/</a:t>
            </a:r>
            <a:r>
              <a:rPr lang="it-IT" sz="1600" dirty="0">
                <a:solidFill>
                  <a:schemeClr val="tx1"/>
                </a:solidFill>
                <a:latin typeface="Georgia"/>
                <a:sym typeface="Wingdings" pitchFamily="2" charset="2"/>
              </a:rPr>
              <a:t>, utilizzato in molte lingue di ceppo slavo (es.: </a:t>
            </a:r>
            <a:r>
              <a:rPr lang="it-IT" sz="1600" i="1" dirty="0" err="1">
                <a:solidFill>
                  <a:schemeClr val="tx1"/>
                </a:solidFill>
                <a:latin typeface="Georgia"/>
                <a:sym typeface="Wingdings" pitchFamily="2" charset="2"/>
              </a:rPr>
              <a:t>dobrodošli</a:t>
            </a:r>
            <a:r>
              <a:rPr lang="it-IT" sz="1600" dirty="0">
                <a:solidFill>
                  <a:schemeClr val="tx1"/>
                </a:solidFill>
                <a:latin typeface="Georgia"/>
                <a:sym typeface="Wingdings" pitchFamily="2" charset="2"/>
              </a:rPr>
              <a:t>, </a:t>
            </a:r>
            <a:r>
              <a:rPr lang="it-IT" sz="1600" i="1" dirty="0" err="1">
                <a:solidFill>
                  <a:schemeClr val="tx1"/>
                </a:solidFill>
                <a:latin typeface="Georgia"/>
                <a:sym typeface="Wingdings" pitchFamily="2" charset="2"/>
              </a:rPr>
              <a:t>škoda</a:t>
            </a:r>
            <a:r>
              <a:rPr lang="it-IT" sz="1600" dirty="0">
                <a:solidFill>
                  <a:schemeClr val="tx1"/>
                </a:solidFill>
                <a:latin typeface="Georgia"/>
                <a:sym typeface="Wingdings" pitchFamily="2" charset="2"/>
              </a:rPr>
              <a:t>…), ma solitamente non è accettato nella grafia del Napolitano. </a:t>
            </a:r>
            <a:endParaRPr lang="it-IT" sz="1600" dirty="0">
              <a:solidFill>
                <a:schemeClr val="tx1"/>
              </a:solidFill>
              <a:sym typeface="Wingdings" pitchFamily="2" charset="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3E8B375-0E61-43CE-B050-F19E26E542C7}" type="slidenum">
              <a:rPr lang="it-IT" smtClean="0"/>
              <a:pPr/>
              <a:t>13</a:t>
            </a:fld>
            <a:endParaRPr lang="it-IT"/>
          </a:p>
        </p:txBody>
      </p:sp>
      <p:sp>
        <p:nvSpPr>
          <p:cNvPr id="4" name="Titolo 1"/>
          <p:cNvSpPr>
            <a:spLocks noGrp="1"/>
          </p:cNvSpPr>
          <p:nvPr>
            <p:ph type="title"/>
          </p:nvPr>
        </p:nvSpPr>
        <p:spPr>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it-IT" sz="4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Le consonanti nel Napolitano</a:t>
            </a:r>
            <a:endParaRPr lang="it-IT" sz="4000" dirty="0"/>
          </a:p>
        </p:txBody>
      </p:sp>
      <p:sp>
        <p:nvSpPr>
          <p:cNvPr id="5" name="CasellaDiTesto 4"/>
          <p:cNvSpPr txBox="1"/>
          <p:nvPr/>
        </p:nvSpPr>
        <p:spPr>
          <a:xfrm>
            <a:off x="323528" y="1484784"/>
            <a:ext cx="8496944" cy="49552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sz="1600" dirty="0"/>
              <a:t>Nei digrammi </a:t>
            </a:r>
            <a:r>
              <a:rPr lang="it-IT" sz="1600" i="1" dirty="0"/>
              <a:t>/</a:t>
            </a:r>
            <a:r>
              <a:rPr lang="it-IT" sz="1600" b="1" i="1" dirty="0" err="1"/>
              <a:t>sb</a:t>
            </a:r>
            <a:r>
              <a:rPr lang="it-IT" sz="1600" b="1" i="1" dirty="0"/>
              <a:t>/, /sg/, /</a:t>
            </a:r>
            <a:r>
              <a:rPr lang="it-IT" sz="1600" b="1" i="1" dirty="0" err="1"/>
              <a:t>sm</a:t>
            </a:r>
            <a:r>
              <a:rPr lang="it-IT" sz="1600" b="1" i="1" dirty="0"/>
              <a:t>/ </a:t>
            </a:r>
            <a:r>
              <a:rPr lang="it-IT" sz="1600" dirty="0"/>
              <a:t>e </a:t>
            </a:r>
            <a:r>
              <a:rPr lang="it-IT" sz="1600" i="1" dirty="0"/>
              <a:t>/</a:t>
            </a:r>
            <a:r>
              <a:rPr lang="it-IT" sz="1600" b="1" i="1" dirty="0" err="1"/>
              <a:t>sm</a:t>
            </a:r>
            <a:r>
              <a:rPr lang="it-IT" sz="1600" i="1" dirty="0"/>
              <a:t>/ </a:t>
            </a:r>
            <a:r>
              <a:rPr lang="it-IT" sz="1600" dirty="0"/>
              <a:t>questa consonante è pronunciata con un suono </a:t>
            </a:r>
            <a:r>
              <a:rPr lang="it-IT" sz="1600" dirty="0" err="1"/>
              <a:t>simila</a:t>
            </a:r>
            <a:r>
              <a:rPr lang="it-IT" sz="1600" dirty="0"/>
              <a:t> a quello della /j/ francese, la fricativa </a:t>
            </a:r>
            <a:r>
              <a:rPr lang="it-IT" sz="1600" dirty="0" err="1"/>
              <a:t>postalveolare</a:t>
            </a:r>
            <a:r>
              <a:rPr lang="it-IT" sz="1600" dirty="0"/>
              <a:t> sonora resa nell’alfabeto fonetico</a:t>
            </a:r>
            <a:r>
              <a:rPr lang="it-IT" sz="1600" i="1" dirty="0"/>
              <a:t> </a:t>
            </a:r>
            <a:r>
              <a:rPr lang="it-IT" sz="1600" dirty="0"/>
              <a:t>IPA con </a:t>
            </a:r>
            <a:r>
              <a:rPr lang="it-IT" sz="1600" i="1" dirty="0">
                <a:solidFill>
                  <a:schemeClr val="tx1"/>
                </a:solidFill>
              </a:rPr>
              <a:t>[ʒ] </a:t>
            </a:r>
            <a:r>
              <a:rPr lang="it-IT" sz="1600" dirty="0">
                <a:solidFill>
                  <a:schemeClr val="tx1"/>
                </a:solidFill>
              </a:rPr>
              <a:t>) </a:t>
            </a:r>
            <a:r>
              <a:rPr lang="it-IT" sz="1600" dirty="0">
                <a:solidFill>
                  <a:schemeClr val="tx1"/>
                </a:solidFill>
                <a:sym typeface="Wingdings" pitchFamily="2" charset="2"/>
              </a:rPr>
              <a:t> es.: </a:t>
            </a:r>
            <a:r>
              <a:rPr lang="it-IT" sz="1600" i="1" dirty="0" err="1">
                <a:solidFill>
                  <a:schemeClr val="tx1"/>
                </a:solidFill>
                <a:sym typeface="Wingdings" pitchFamily="2" charset="2"/>
              </a:rPr>
              <a:t>sbrunzulià</a:t>
            </a:r>
            <a:r>
              <a:rPr lang="it-IT" sz="1600" i="1" dirty="0">
                <a:solidFill>
                  <a:schemeClr val="tx1"/>
                </a:solidFill>
                <a:sym typeface="Wingdings" pitchFamily="2" charset="2"/>
              </a:rPr>
              <a:t> [</a:t>
            </a:r>
            <a:r>
              <a:rPr lang="it-IT" sz="1600" i="1" dirty="0" err="1">
                <a:solidFill>
                  <a:schemeClr val="tx1"/>
                </a:solidFill>
              </a:rPr>
              <a:t>ʒbrunzu’l</a:t>
            </a:r>
            <a:r>
              <a:rPr lang="it-IT" sz="1600" i="1" dirty="0" err="1">
                <a:solidFill>
                  <a:schemeClr val="tx1"/>
                </a:solidFill>
                <a:latin typeface="Georgia"/>
              </a:rPr>
              <a:t>ïa</a:t>
            </a:r>
            <a:r>
              <a:rPr lang="it-IT" sz="1600" i="1" dirty="0">
                <a:solidFill>
                  <a:schemeClr val="tx1"/>
                </a:solidFill>
                <a:latin typeface="Georgia"/>
              </a:rPr>
              <a:t>]</a:t>
            </a:r>
            <a:r>
              <a:rPr lang="it-IT" sz="1600" i="1" dirty="0">
                <a:solidFill>
                  <a:schemeClr val="tx1"/>
                </a:solidFill>
                <a:sym typeface="Wingdings" pitchFamily="2" charset="2"/>
              </a:rPr>
              <a:t>, </a:t>
            </a:r>
            <a:r>
              <a:rPr lang="it-IT" sz="1600" i="1" dirty="0" err="1">
                <a:solidFill>
                  <a:schemeClr val="tx1"/>
                </a:solidFill>
                <a:sym typeface="Wingdings" pitchFamily="2" charset="2"/>
              </a:rPr>
              <a:t>sbruvignà</a:t>
            </a:r>
            <a:r>
              <a:rPr lang="it-IT" sz="1600" i="1" dirty="0">
                <a:solidFill>
                  <a:schemeClr val="tx1"/>
                </a:solidFill>
                <a:sym typeface="Wingdings" pitchFamily="2" charset="2"/>
              </a:rPr>
              <a:t> [</a:t>
            </a:r>
            <a:r>
              <a:rPr lang="it-IT" sz="1600" i="1" dirty="0" err="1">
                <a:solidFill>
                  <a:schemeClr val="tx1"/>
                </a:solidFill>
              </a:rPr>
              <a:t>ʒbruvi</a:t>
            </a:r>
            <a:r>
              <a:rPr lang="it-IT" sz="1600" i="1" dirty="0">
                <a:solidFill>
                  <a:schemeClr val="tx1"/>
                </a:solidFill>
              </a:rPr>
              <a:t>’</a:t>
            </a:r>
            <a:r>
              <a:rPr lang="it-IT" sz="1600" i="1" dirty="0">
                <a:solidFill>
                  <a:schemeClr val="tx1"/>
                </a:solidFill>
                <a:sym typeface="Wingdings" pitchFamily="2" charset="2"/>
              </a:rPr>
              <a:t> </a:t>
            </a:r>
            <a:r>
              <a:rPr lang="it-IT" sz="1600" i="1" u="sng" dirty="0"/>
              <a:t>ɲa] </a:t>
            </a:r>
            <a:r>
              <a:rPr lang="it-IT" sz="1600" i="1" dirty="0" err="1">
                <a:solidFill>
                  <a:schemeClr val="tx1"/>
                </a:solidFill>
                <a:sym typeface="Wingdings" pitchFamily="2" charset="2"/>
              </a:rPr>
              <a:t>sgravuglià</a:t>
            </a:r>
            <a:r>
              <a:rPr lang="it-IT" sz="1600" i="1" dirty="0">
                <a:solidFill>
                  <a:schemeClr val="tx1"/>
                </a:solidFill>
                <a:sym typeface="Wingdings" pitchFamily="2" charset="2"/>
              </a:rPr>
              <a:t> [</a:t>
            </a:r>
            <a:r>
              <a:rPr lang="it-IT" sz="1600" i="1" dirty="0" err="1">
                <a:solidFill>
                  <a:schemeClr val="tx1"/>
                </a:solidFill>
              </a:rPr>
              <a:t>ʒgravu</a:t>
            </a:r>
            <a:r>
              <a:rPr lang="it-IT" sz="1600" i="1" dirty="0">
                <a:solidFill>
                  <a:schemeClr val="tx1"/>
                </a:solidFill>
              </a:rPr>
              <a:t>’</a:t>
            </a:r>
            <a:r>
              <a:rPr lang="it-IT" sz="1600" i="1" dirty="0"/>
              <a:t> </a:t>
            </a:r>
            <a:r>
              <a:rPr lang="it-IT" sz="1600" i="1" dirty="0" err="1"/>
              <a:t>ʎa</a:t>
            </a:r>
            <a:r>
              <a:rPr lang="it-IT" sz="1600" i="1" dirty="0"/>
              <a:t>]</a:t>
            </a:r>
            <a:r>
              <a:rPr lang="it-IT" sz="1600" i="1" dirty="0">
                <a:solidFill>
                  <a:schemeClr val="tx1"/>
                </a:solidFill>
                <a:sym typeface="Wingdings" pitchFamily="2" charset="2"/>
              </a:rPr>
              <a:t>, smargiasso [</a:t>
            </a:r>
            <a:r>
              <a:rPr lang="it-IT" sz="1600" i="1" dirty="0" err="1">
                <a:solidFill>
                  <a:schemeClr val="tx1"/>
                </a:solidFill>
              </a:rPr>
              <a:t>ʒmar’giass</a:t>
            </a:r>
            <a:r>
              <a:rPr lang="it-IT" sz="1600" i="1" dirty="0" err="1">
                <a:solidFill>
                  <a:schemeClr val="tx1"/>
                </a:solidFill>
                <a:latin typeface="Calibri" panose="020F0502020204030204" pitchFamily="34" charset="0"/>
                <a:cs typeface="Arial"/>
              </a:rPr>
              <a:t>ɘ</a:t>
            </a:r>
            <a:r>
              <a:rPr lang="it-IT" sz="1600" i="1" dirty="0">
                <a:cs typeface="Arial"/>
              </a:rPr>
              <a:t>],</a:t>
            </a:r>
            <a:r>
              <a:rPr lang="it-IT" sz="1600" i="1" dirty="0">
                <a:solidFill>
                  <a:schemeClr val="tx1"/>
                </a:solidFill>
              </a:rPr>
              <a:t>  </a:t>
            </a:r>
            <a:r>
              <a:rPr lang="it-IT" sz="1600" i="1" dirty="0" err="1">
                <a:solidFill>
                  <a:schemeClr val="tx1"/>
                </a:solidFill>
                <a:sym typeface="Wingdings" pitchFamily="2" charset="2"/>
              </a:rPr>
              <a:t>svacantà</a:t>
            </a:r>
            <a:r>
              <a:rPr lang="it-IT" sz="1600" i="1" dirty="0">
                <a:solidFill>
                  <a:schemeClr val="tx1"/>
                </a:solidFill>
                <a:sym typeface="Wingdings" pitchFamily="2" charset="2"/>
              </a:rPr>
              <a:t> [</a:t>
            </a:r>
            <a:r>
              <a:rPr lang="it-IT" sz="1600" i="1" dirty="0">
                <a:solidFill>
                  <a:schemeClr val="tx1"/>
                </a:solidFill>
              </a:rPr>
              <a:t>ʒ</a:t>
            </a:r>
            <a:r>
              <a:rPr lang="el-GR" sz="1600" i="1" dirty="0"/>
              <a:t>β</a:t>
            </a:r>
            <a:r>
              <a:rPr lang="it-IT" sz="1600" i="1" dirty="0" err="1"/>
              <a:t>akan’ta</a:t>
            </a:r>
            <a:r>
              <a:rPr lang="it-IT" sz="1600" i="1" dirty="0"/>
              <a:t>]</a:t>
            </a:r>
            <a:r>
              <a:rPr lang="it-IT" sz="1600" i="1" dirty="0">
                <a:solidFill>
                  <a:schemeClr val="tx1"/>
                </a:solidFill>
                <a:sym typeface="Wingdings" pitchFamily="2" charset="2"/>
              </a:rPr>
              <a:t> , </a:t>
            </a:r>
            <a:r>
              <a:rPr lang="it-IT" sz="1600" dirty="0">
                <a:solidFill>
                  <a:schemeClr val="tx1"/>
                </a:solidFill>
                <a:sym typeface="Wingdings" pitchFamily="2" charset="2"/>
              </a:rPr>
              <a:t>ecc. Questo suono è reso graficamente nelle lingue slave col grafema/ž/ (es. </a:t>
            </a:r>
            <a:r>
              <a:rPr lang="it-IT" sz="1600" i="1" dirty="0" err="1">
                <a:solidFill>
                  <a:schemeClr val="tx1"/>
                </a:solidFill>
                <a:sym typeface="Wingdings" pitchFamily="2" charset="2"/>
              </a:rPr>
              <a:t>žut</a:t>
            </a:r>
            <a:r>
              <a:rPr lang="it-IT" sz="1600" i="1" dirty="0">
                <a:solidFill>
                  <a:schemeClr val="tx1"/>
                </a:solidFill>
                <a:sym typeface="Wingdings" pitchFamily="2" charset="2"/>
              </a:rPr>
              <a:t> = </a:t>
            </a:r>
            <a:r>
              <a:rPr lang="it-IT" sz="1600" dirty="0">
                <a:solidFill>
                  <a:schemeClr val="tx1"/>
                </a:solidFill>
                <a:sym typeface="Wingdings" pitchFamily="2" charset="2"/>
              </a:rPr>
              <a:t>giallo</a:t>
            </a:r>
            <a:r>
              <a:rPr lang="it-IT" sz="1600" i="1" dirty="0">
                <a:solidFill>
                  <a:schemeClr val="tx1"/>
                </a:solidFill>
                <a:sym typeface="Wingdings" pitchFamily="2" charset="2"/>
              </a:rPr>
              <a:t>).</a:t>
            </a:r>
          </a:p>
          <a:p>
            <a:pPr algn="just"/>
            <a:r>
              <a:rPr lang="it-IT" sz="1600" dirty="0">
                <a:solidFill>
                  <a:schemeClr val="tx1"/>
                </a:solidFill>
                <a:sym typeface="Wingdings" pitchFamily="2" charset="2"/>
              </a:rPr>
              <a:t>Il digramma </a:t>
            </a:r>
            <a:r>
              <a:rPr lang="it-IT" sz="1600" b="1" dirty="0">
                <a:solidFill>
                  <a:schemeClr val="tx1"/>
                </a:solidFill>
                <a:sym typeface="Wingdings" pitchFamily="2" charset="2"/>
              </a:rPr>
              <a:t>/st/, </a:t>
            </a:r>
            <a:r>
              <a:rPr lang="it-IT" sz="1600" dirty="0">
                <a:solidFill>
                  <a:schemeClr val="tx1"/>
                </a:solidFill>
                <a:sym typeface="Wingdings" pitchFamily="2" charset="2"/>
              </a:rPr>
              <a:t>viceversa, conserva sempre lo stesso suono che ha nella lingua italiana es. </a:t>
            </a:r>
            <a:r>
              <a:rPr lang="it-IT" sz="1600" i="1" dirty="0">
                <a:solidFill>
                  <a:schemeClr val="tx1"/>
                </a:solidFill>
                <a:sym typeface="Wingdings" pitchFamily="2" charset="2"/>
              </a:rPr>
              <a:t>stipo, </a:t>
            </a:r>
            <a:r>
              <a:rPr lang="it-IT" sz="1600" i="1" dirty="0" err="1">
                <a:solidFill>
                  <a:schemeClr val="tx1"/>
                </a:solidFill>
                <a:sym typeface="Wingdings" pitchFamily="2" charset="2"/>
              </a:rPr>
              <a:t>stroppole</a:t>
            </a:r>
            <a:r>
              <a:rPr lang="it-IT" sz="1600" i="1" dirty="0">
                <a:solidFill>
                  <a:schemeClr val="tx1"/>
                </a:solidFill>
                <a:sym typeface="Wingdings" pitchFamily="2" charset="2"/>
              </a:rPr>
              <a:t>, </a:t>
            </a:r>
            <a:r>
              <a:rPr lang="it-IT" sz="1600" i="1" dirty="0" err="1">
                <a:solidFill>
                  <a:schemeClr val="tx1"/>
                </a:solidFill>
                <a:sym typeface="Wingdings" pitchFamily="2" charset="2"/>
              </a:rPr>
              <a:t>struiere</a:t>
            </a:r>
            <a:r>
              <a:rPr lang="it-IT" sz="1600" i="1" dirty="0">
                <a:solidFill>
                  <a:schemeClr val="tx1"/>
                </a:solidFill>
                <a:sym typeface="Wingdings" pitchFamily="2" charset="2"/>
              </a:rPr>
              <a:t>,  </a:t>
            </a:r>
            <a:r>
              <a:rPr lang="it-IT" sz="1600" i="1" dirty="0" err="1">
                <a:solidFill>
                  <a:schemeClr val="tx1"/>
                </a:solidFill>
                <a:sym typeface="Wingdings" pitchFamily="2" charset="2"/>
              </a:rPr>
              <a:t>strummolo</a:t>
            </a:r>
            <a:r>
              <a:rPr lang="it-IT" sz="1600" i="1" dirty="0">
                <a:solidFill>
                  <a:schemeClr val="tx1"/>
                </a:solidFill>
                <a:sym typeface="Wingdings" pitchFamily="2" charset="2"/>
              </a:rPr>
              <a:t>, </a:t>
            </a:r>
            <a:r>
              <a:rPr lang="it-IT" sz="1600" i="1" dirty="0" err="1">
                <a:solidFill>
                  <a:schemeClr val="tx1"/>
                </a:solidFill>
                <a:sym typeface="Wingdings" pitchFamily="2" charset="2"/>
              </a:rPr>
              <a:t>stunato</a:t>
            </a:r>
            <a:r>
              <a:rPr lang="it-IT" sz="1600" dirty="0">
                <a:solidFill>
                  <a:schemeClr val="tx1"/>
                </a:solidFill>
                <a:sym typeface="Wingdings" pitchFamily="2" charset="2"/>
              </a:rPr>
              <a:t>, ecc.</a:t>
            </a:r>
          </a:p>
          <a:p>
            <a:pPr algn="just"/>
            <a:r>
              <a:rPr lang="it-IT" sz="2000" b="1" i="1" dirty="0">
                <a:solidFill>
                  <a:srgbClr val="FF0000"/>
                </a:solidFill>
                <a:sym typeface="Wingdings" pitchFamily="2" charset="2"/>
              </a:rPr>
              <a:t>[t]</a:t>
            </a:r>
            <a:endParaRPr lang="it-IT" sz="2000" dirty="0">
              <a:solidFill>
                <a:schemeClr val="tx1"/>
              </a:solidFill>
              <a:sym typeface="Wingdings" pitchFamily="2" charset="2"/>
            </a:endParaRPr>
          </a:p>
          <a:p>
            <a:pPr algn="just"/>
            <a:r>
              <a:rPr lang="it-IT" sz="1600" dirty="0">
                <a:solidFill>
                  <a:schemeClr val="tx1"/>
                </a:solidFill>
                <a:sym typeface="Wingdings" pitchFamily="2" charset="2"/>
              </a:rPr>
              <a:t>La consonante dentale sorda non presenta particolarità fonetiche nel Napolitano, anche se in molti dialetti campani – e meridionali in genere, si registra spesso un’alternanza con la corrispondente sonora /d/ (es. </a:t>
            </a:r>
            <a:r>
              <a:rPr lang="it-IT" sz="1600" i="1" dirty="0" err="1">
                <a:solidFill>
                  <a:schemeClr val="tx1"/>
                </a:solidFill>
                <a:sym typeface="Wingdings" pitchFamily="2" charset="2"/>
              </a:rPr>
              <a:t>idropisìa</a:t>
            </a:r>
            <a:r>
              <a:rPr lang="it-IT" sz="1600" i="1" dirty="0">
                <a:solidFill>
                  <a:schemeClr val="tx1"/>
                </a:solidFill>
                <a:sym typeface="Wingdings" pitchFamily="2" charset="2"/>
              </a:rPr>
              <a:t> &gt; </a:t>
            </a:r>
            <a:r>
              <a:rPr lang="it-IT" sz="1600" i="1" dirty="0" err="1">
                <a:solidFill>
                  <a:schemeClr val="tx1"/>
                </a:solidFill>
                <a:sym typeface="Wingdings" pitchFamily="2" charset="2"/>
              </a:rPr>
              <a:t>tropesìa</a:t>
            </a:r>
            <a:r>
              <a:rPr lang="it-IT" sz="1600" i="1" dirty="0">
                <a:solidFill>
                  <a:schemeClr val="tx1"/>
                </a:solidFill>
                <a:sym typeface="Wingdings" pitchFamily="2" charset="2"/>
              </a:rPr>
              <a:t>, contadino &gt; </a:t>
            </a:r>
            <a:r>
              <a:rPr lang="it-IT" sz="1600" i="1" dirty="0" err="1">
                <a:solidFill>
                  <a:schemeClr val="tx1"/>
                </a:solidFill>
                <a:sym typeface="Wingdings" pitchFamily="2" charset="2"/>
              </a:rPr>
              <a:t>condatino</a:t>
            </a:r>
            <a:r>
              <a:rPr lang="it-IT" sz="1600" i="1" dirty="0">
                <a:solidFill>
                  <a:schemeClr val="tx1"/>
                </a:solidFill>
                <a:sym typeface="Wingdings" pitchFamily="2" charset="2"/>
              </a:rPr>
              <a:t>, Brigida &gt; </a:t>
            </a:r>
            <a:r>
              <a:rPr lang="it-IT" sz="1600" i="1" dirty="0" err="1">
                <a:solidFill>
                  <a:schemeClr val="tx1"/>
                </a:solidFill>
                <a:sym typeface="Wingdings" pitchFamily="2" charset="2"/>
              </a:rPr>
              <a:t>Briggeta</a:t>
            </a:r>
            <a:r>
              <a:rPr lang="it-IT" sz="1600" i="1" dirty="0">
                <a:solidFill>
                  <a:schemeClr val="tx1"/>
                </a:solidFill>
                <a:sym typeface="Wingdings" pitchFamily="2" charset="2"/>
              </a:rPr>
              <a:t> </a:t>
            </a:r>
            <a:r>
              <a:rPr lang="it-IT" sz="1600" dirty="0">
                <a:solidFill>
                  <a:schemeClr val="tx1"/>
                </a:solidFill>
                <a:sym typeface="Wingdings" pitchFamily="2" charset="2"/>
              </a:rPr>
              <a:t>ecc.)</a:t>
            </a:r>
          </a:p>
          <a:p>
            <a:pPr algn="just"/>
            <a:r>
              <a:rPr lang="it-IT" sz="2000" b="1" i="1" dirty="0">
                <a:solidFill>
                  <a:srgbClr val="FF0000"/>
                </a:solidFill>
                <a:sym typeface="Wingdings" pitchFamily="2" charset="2"/>
              </a:rPr>
              <a:t>[v]</a:t>
            </a:r>
            <a:endParaRPr lang="it-IT" sz="2000" dirty="0">
              <a:solidFill>
                <a:schemeClr val="tx1"/>
              </a:solidFill>
              <a:sym typeface="Wingdings" pitchFamily="2" charset="2"/>
            </a:endParaRPr>
          </a:p>
          <a:p>
            <a:pPr algn="just"/>
            <a:r>
              <a:rPr lang="it-IT" sz="1600" dirty="0">
                <a:solidFill>
                  <a:schemeClr val="tx1"/>
                </a:solidFill>
                <a:sym typeface="Wingdings" pitchFamily="2" charset="2"/>
              </a:rPr>
              <a:t>La </a:t>
            </a:r>
            <a:r>
              <a:rPr lang="it-IT" sz="1600" i="1" dirty="0">
                <a:solidFill>
                  <a:schemeClr val="tx1"/>
                </a:solidFill>
                <a:sym typeface="Wingdings" pitchFamily="2" charset="2"/>
              </a:rPr>
              <a:t>/v/ </a:t>
            </a:r>
            <a:r>
              <a:rPr lang="it-IT" sz="1600" dirty="0">
                <a:solidFill>
                  <a:schemeClr val="tx1"/>
                </a:solidFill>
                <a:sym typeface="Wingdings" pitchFamily="2" charset="2"/>
              </a:rPr>
              <a:t>- nella parlata popolare e per evidente influenza della lunga dominazione spagnola – tende ad essere pronunciata come una robusta /b/ es.: </a:t>
            </a:r>
            <a:r>
              <a:rPr lang="it-IT" sz="1600" i="1" dirty="0">
                <a:solidFill>
                  <a:schemeClr val="tx1"/>
                </a:solidFill>
                <a:sym typeface="Wingdings" pitchFamily="2" charset="2"/>
              </a:rPr>
              <a:t>Vicienzo &gt; </a:t>
            </a:r>
            <a:r>
              <a:rPr lang="it-IT" sz="1600" i="1" dirty="0" err="1">
                <a:solidFill>
                  <a:schemeClr val="tx1"/>
                </a:solidFill>
                <a:sym typeface="Wingdings" pitchFamily="2" charset="2"/>
              </a:rPr>
              <a:t>Bicienzo</a:t>
            </a:r>
            <a:r>
              <a:rPr lang="it-IT" sz="1600" i="1" dirty="0">
                <a:solidFill>
                  <a:schemeClr val="tx1"/>
                </a:solidFill>
                <a:sym typeface="Wingdings" pitchFamily="2" charset="2"/>
              </a:rPr>
              <a:t>; veleno &gt; </a:t>
            </a:r>
            <a:r>
              <a:rPr lang="it-IT" sz="1600" i="1" dirty="0" err="1">
                <a:solidFill>
                  <a:schemeClr val="tx1"/>
                </a:solidFill>
                <a:sym typeface="Wingdings" pitchFamily="2" charset="2"/>
              </a:rPr>
              <a:t>beleno</a:t>
            </a:r>
            <a:r>
              <a:rPr lang="it-IT" sz="1600" i="1" dirty="0">
                <a:solidFill>
                  <a:schemeClr val="tx1"/>
                </a:solidFill>
                <a:sym typeface="Wingdings" pitchFamily="2" charset="2"/>
              </a:rPr>
              <a:t>; ‘o </a:t>
            </a:r>
            <a:r>
              <a:rPr lang="it-IT" sz="1600" i="1" dirty="0" err="1">
                <a:solidFill>
                  <a:schemeClr val="tx1"/>
                </a:solidFill>
                <a:sym typeface="Wingdings" pitchFamily="2" charset="2"/>
              </a:rPr>
              <a:t>vvi</a:t>
            </a:r>
            <a:r>
              <a:rPr lang="it-IT" sz="1600" i="1" dirty="0">
                <a:solidFill>
                  <a:schemeClr val="tx1"/>
                </a:solidFill>
                <a:sym typeface="Wingdings" pitchFamily="2" charset="2"/>
              </a:rPr>
              <a:t>’  </a:t>
            </a:r>
            <a:r>
              <a:rPr lang="it-IT" sz="1600" i="1" dirty="0" err="1">
                <a:solidFill>
                  <a:schemeClr val="tx1"/>
                </a:solidFill>
                <a:sym typeface="Wingdings" pitchFamily="2" charset="2"/>
              </a:rPr>
              <a:t>lloco</a:t>
            </a:r>
            <a:r>
              <a:rPr lang="it-IT" sz="1600" i="1" dirty="0">
                <a:solidFill>
                  <a:schemeClr val="tx1"/>
                </a:solidFill>
                <a:sym typeface="Wingdings" pitchFamily="2" charset="2"/>
              </a:rPr>
              <a:t>&gt; ‘o </a:t>
            </a:r>
            <a:r>
              <a:rPr lang="it-IT" sz="1600" i="1" dirty="0" err="1">
                <a:solidFill>
                  <a:schemeClr val="tx1"/>
                </a:solidFill>
                <a:sym typeface="Wingdings" pitchFamily="2" charset="2"/>
              </a:rPr>
              <a:t>bbi</a:t>
            </a:r>
            <a:r>
              <a:rPr lang="it-IT" sz="1600" i="1" dirty="0">
                <a:solidFill>
                  <a:schemeClr val="tx1"/>
                </a:solidFill>
                <a:sym typeface="Wingdings" pitchFamily="2" charset="2"/>
              </a:rPr>
              <a:t>’ </a:t>
            </a:r>
            <a:r>
              <a:rPr lang="it-IT" sz="1600" i="1" dirty="0" err="1">
                <a:solidFill>
                  <a:schemeClr val="tx1"/>
                </a:solidFill>
                <a:sym typeface="Wingdings" pitchFamily="2" charset="2"/>
              </a:rPr>
              <a:t>lloco</a:t>
            </a:r>
            <a:r>
              <a:rPr lang="it-IT" sz="1600" i="1" dirty="0">
                <a:solidFill>
                  <a:schemeClr val="tx1"/>
                </a:solidFill>
                <a:sym typeface="Wingdings" pitchFamily="2" charset="2"/>
              </a:rPr>
              <a:t> ; so’ venuto &gt; so’ </a:t>
            </a:r>
            <a:r>
              <a:rPr lang="it-IT" sz="1600" i="1" dirty="0" err="1">
                <a:solidFill>
                  <a:schemeClr val="tx1"/>
                </a:solidFill>
                <a:sym typeface="Wingdings" pitchFamily="2" charset="2"/>
              </a:rPr>
              <a:t>bbenuto</a:t>
            </a:r>
            <a:r>
              <a:rPr lang="it-IT" sz="1600" i="1" dirty="0">
                <a:solidFill>
                  <a:schemeClr val="tx1"/>
                </a:solidFill>
                <a:sym typeface="Wingdings" pitchFamily="2" charset="2"/>
              </a:rPr>
              <a:t>.</a:t>
            </a:r>
          </a:p>
          <a:p>
            <a:pPr algn="just"/>
            <a:r>
              <a:rPr lang="it-IT" sz="2000" b="1" i="1" dirty="0">
                <a:solidFill>
                  <a:srgbClr val="FF0000"/>
                </a:solidFill>
                <a:sym typeface="Wingdings" pitchFamily="2" charset="2"/>
              </a:rPr>
              <a:t>[z]</a:t>
            </a:r>
          </a:p>
          <a:p>
            <a:pPr algn="just"/>
            <a:r>
              <a:rPr lang="it-IT" sz="1600" dirty="0">
                <a:solidFill>
                  <a:schemeClr val="tx1"/>
                </a:solidFill>
                <a:sym typeface="Wingdings" pitchFamily="2" charset="2"/>
              </a:rPr>
              <a:t>Può avere suono dolce  </a:t>
            </a:r>
            <a:r>
              <a:rPr lang="it-IT" sz="1600" i="1" dirty="0">
                <a:solidFill>
                  <a:schemeClr val="tx1"/>
                </a:solidFill>
                <a:sym typeface="Wingdings" pitchFamily="2" charset="2"/>
              </a:rPr>
              <a:t>[</a:t>
            </a:r>
            <a:r>
              <a:rPr lang="it-IT" sz="1600" i="1" dirty="0" err="1">
                <a:solidFill>
                  <a:schemeClr val="tx1"/>
                </a:solidFill>
                <a:sym typeface="Wingdings" pitchFamily="2" charset="2"/>
              </a:rPr>
              <a:t>dz</a:t>
            </a:r>
            <a:r>
              <a:rPr lang="it-IT" sz="1600" i="1" dirty="0">
                <a:solidFill>
                  <a:schemeClr val="tx1"/>
                </a:solidFill>
                <a:sym typeface="Wingdings" pitchFamily="2" charset="2"/>
              </a:rPr>
              <a:t>] </a:t>
            </a:r>
            <a:r>
              <a:rPr lang="it-IT" sz="1600" dirty="0">
                <a:solidFill>
                  <a:schemeClr val="tx1"/>
                </a:solidFill>
                <a:sym typeface="Wingdings" pitchFamily="2" charset="2"/>
              </a:rPr>
              <a:t>(es. </a:t>
            </a:r>
            <a:r>
              <a:rPr lang="it-IT" sz="1600" i="1" dirty="0">
                <a:solidFill>
                  <a:schemeClr val="tx1"/>
                </a:solidFill>
                <a:sym typeface="Wingdings" pitchFamily="2" charset="2"/>
              </a:rPr>
              <a:t>zio</a:t>
            </a:r>
            <a:r>
              <a:rPr lang="it-IT" sz="1600" dirty="0">
                <a:solidFill>
                  <a:schemeClr val="tx1"/>
                </a:solidFill>
                <a:sym typeface="Wingdings" pitchFamily="2" charset="2"/>
              </a:rPr>
              <a:t>) ma prevale quello sordo </a:t>
            </a:r>
            <a:r>
              <a:rPr lang="it-IT" sz="1600" i="1" dirty="0">
                <a:solidFill>
                  <a:schemeClr val="tx1"/>
                </a:solidFill>
                <a:sym typeface="Wingdings" pitchFamily="2" charset="2"/>
              </a:rPr>
              <a:t>[</a:t>
            </a:r>
            <a:r>
              <a:rPr lang="it-IT" sz="1600" i="1" dirty="0" err="1">
                <a:solidFill>
                  <a:schemeClr val="tx1"/>
                </a:solidFill>
                <a:sym typeface="Wingdings" pitchFamily="2" charset="2"/>
              </a:rPr>
              <a:t>ts</a:t>
            </a:r>
            <a:r>
              <a:rPr lang="it-IT" sz="1600" i="1" dirty="0">
                <a:solidFill>
                  <a:schemeClr val="tx1"/>
                </a:solidFill>
                <a:sym typeface="Wingdings" pitchFamily="2" charset="2"/>
              </a:rPr>
              <a:t>] </a:t>
            </a:r>
            <a:r>
              <a:rPr lang="it-IT" sz="1600" dirty="0">
                <a:solidFill>
                  <a:schemeClr val="tx1"/>
                </a:solidFill>
                <a:sym typeface="Wingdings" pitchFamily="2" charset="2"/>
              </a:rPr>
              <a:t> es.: </a:t>
            </a:r>
            <a:r>
              <a:rPr lang="it-IT" sz="1600" i="1" dirty="0" err="1">
                <a:solidFill>
                  <a:schemeClr val="tx1"/>
                </a:solidFill>
                <a:sym typeface="Wingdings" pitchFamily="2" charset="2"/>
              </a:rPr>
              <a:t>borza</a:t>
            </a:r>
            <a:r>
              <a:rPr lang="it-IT" sz="1600" i="1" dirty="0">
                <a:solidFill>
                  <a:schemeClr val="tx1"/>
                </a:solidFill>
                <a:sym typeface="Wingdings" pitchFamily="2" charset="2"/>
              </a:rPr>
              <a:t>, </a:t>
            </a:r>
            <a:r>
              <a:rPr lang="it-IT" sz="1600" i="1" dirty="0" err="1">
                <a:solidFill>
                  <a:schemeClr val="tx1"/>
                </a:solidFill>
                <a:sym typeface="Wingdings" pitchFamily="2" charset="2"/>
              </a:rPr>
              <a:t>perzona</a:t>
            </a:r>
            <a:r>
              <a:rPr lang="it-IT" sz="1600" i="1" dirty="0">
                <a:solidFill>
                  <a:schemeClr val="tx1"/>
                </a:solidFill>
                <a:sym typeface="Wingdings" pitchFamily="2" charset="2"/>
              </a:rPr>
              <a:t>, </a:t>
            </a:r>
            <a:r>
              <a:rPr lang="it-IT" sz="1600" i="1" dirty="0" err="1">
                <a:solidFill>
                  <a:schemeClr val="tx1"/>
                </a:solidFill>
                <a:sym typeface="Wingdings" pitchFamily="2" charset="2"/>
              </a:rPr>
              <a:t>zampugnaro</a:t>
            </a:r>
            <a:r>
              <a:rPr lang="it-IT" sz="1600" i="1" dirty="0">
                <a:solidFill>
                  <a:schemeClr val="tx1"/>
                </a:solidFill>
                <a:sym typeface="Wingdings" pitchFamily="2" charset="2"/>
              </a:rPr>
              <a:t>, </a:t>
            </a:r>
            <a:r>
              <a:rPr lang="it-IT" sz="1600" i="1" dirty="0" err="1">
                <a:solidFill>
                  <a:schemeClr val="tx1"/>
                </a:solidFill>
                <a:sym typeface="Wingdings" pitchFamily="2" charset="2"/>
              </a:rPr>
              <a:t>zuco</a:t>
            </a:r>
            <a:r>
              <a:rPr lang="it-IT" sz="1600" i="1" dirty="0">
                <a:solidFill>
                  <a:schemeClr val="tx1"/>
                </a:solidFill>
                <a:sym typeface="Wingdings" pitchFamily="2" charset="2"/>
              </a:rPr>
              <a:t>, </a:t>
            </a:r>
            <a:r>
              <a:rPr lang="it-IT" sz="1600" dirty="0">
                <a:solidFill>
                  <a:schemeClr val="tx1"/>
                </a:solidFill>
                <a:sym typeface="Wingdings" pitchFamily="2" charset="2"/>
              </a:rPr>
              <a:t>ecc.</a:t>
            </a:r>
            <a:endParaRPr lang="it-IT" sz="1600" b="1" dirty="0">
              <a:solidFill>
                <a:srgbClr val="FF0000"/>
              </a:solidFill>
              <a:sym typeface="Wingdings" pitchFamily="2" charset="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4E2362-7D3C-9954-B060-34084EE0928A}"/>
              </a:ext>
            </a:extLst>
          </p:cNvPr>
          <p:cNvSpPr>
            <a:spLocks noGrp="1"/>
          </p:cNvSpPr>
          <p:nvPr>
            <p:ph type="title"/>
          </p:nvPr>
        </p:nvSpPr>
        <p:spPr>
          <a:solidFill>
            <a:srgbClr val="FFFF00"/>
          </a:solidFill>
          <a:ln/>
        </p:spPr>
        <p:style>
          <a:lnRef idx="2">
            <a:schemeClr val="accent1"/>
          </a:lnRef>
          <a:fillRef idx="1">
            <a:schemeClr val="lt1"/>
          </a:fillRef>
          <a:effectRef idx="0">
            <a:schemeClr val="accent1"/>
          </a:effectRef>
          <a:fontRef idx="minor">
            <a:schemeClr val="dk1"/>
          </a:fontRef>
        </p:style>
        <p:txBody>
          <a:bodyPr/>
          <a:lstStyle/>
          <a:p>
            <a:r>
              <a:rPr lang="it-IT" i="1" dirty="0">
                <a:ln w="0"/>
                <a:solidFill>
                  <a:schemeClr val="tx1"/>
                </a:solidFill>
                <a:effectLst>
                  <a:outerShdw blurRad="38100" dist="19050" dir="2700000" algn="tl" rotWithShape="0">
                    <a:schemeClr val="dk1">
                      <a:alpha val="40000"/>
                    </a:schemeClr>
                  </a:outerShdw>
                </a:effectLst>
              </a:rPr>
              <a:t>Curiosità grafiche</a:t>
            </a:r>
          </a:p>
        </p:txBody>
      </p:sp>
      <p:sp>
        <p:nvSpPr>
          <p:cNvPr id="3" name="Segnaposto numero diapositiva 2">
            <a:extLst>
              <a:ext uri="{FF2B5EF4-FFF2-40B4-BE49-F238E27FC236}">
                <a16:creationId xmlns:a16="http://schemas.microsoft.com/office/drawing/2014/main" id="{890CFEDC-FCD1-AF0E-18A9-C0268789B06C}"/>
              </a:ext>
            </a:extLst>
          </p:cNvPr>
          <p:cNvSpPr>
            <a:spLocks noGrp="1"/>
          </p:cNvSpPr>
          <p:nvPr>
            <p:ph type="sldNum" sz="quarter" idx="12"/>
          </p:nvPr>
        </p:nvSpPr>
        <p:spPr/>
        <p:txBody>
          <a:bodyPr/>
          <a:lstStyle/>
          <a:p>
            <a:fld id="{13E8B375-0E61-43CE-B050-F19E26E542C7}" type="slidenum">
              <a:rPr lang="it-IT" smtClean="0"/>
              <a:pPr/>
              <a:t>14</a:t>
            </a:fld>
            <a:endParaRPr lang="it-IT"/>
          </a:p>
        </p:txBody>
      </p:sp>
      <p:pic>
        <p:nvPicPr>
          <p:cNvPr id="5" name="Immagine 4">
            <a:extLst>
              <a:ext uri="{FF2B5EF4-FFF2-40B4-BE49-F238E27FC236}">
                <a16:creationId xmlns:a16="http://schemas.microsoft.com/office/drawing/2014/main" id="{1B765170-6F33-95D1-31B7-5B73569DDD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457" y="1107921"/>
            <a:ext cx="4064517" cy="2875411"/>
          </a:xfrm>
          <a:prstGeom prst="rect">
            <a:avLst/>
          </a:prstGeom>
          <a:ln>
            <a:noFill/>
          </a:ln>
          <a:effectLst>
            <a:outerShdw blurRad="292100" dist="139700" dir="2700000" algn="tl" rotWithShape="0">
              <a:srgbClr val="333333">
                <a:alpha val="65000"/>
              </a:srgbClr>
            </a:outerShdw>
          </a:effectLst>
        </p:spPr>
      </p:pic>
      <p:pic>
        <p:nvPicPr>
          <p:cNvPr id="7" name="Immagine 6">
            <a:extLst>
              <a:ext uri="{FF2B5EF4-FFF2-40B4-BE49-F238E27FC236}">
                <a16:creationId xmlns:a16="http://schemas.microsoft.com/office/drawing/2014/main" id="{D40F1956-0122-F4A6-D669-EB0AD548CA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8026" y="1044783"/>
            <a:ext cx="3960440" cy="3390051"/>
          </a:xfrm>
          <a:prstGeom prst="rect">
            <a:avLst/>
          </a:prstGeom>
          <a:ln>
            <a:noFill/>
          </a:ln>
          <a:effectLst>
            <a:outerShdw blurRad="292100" dist="139700" dir="2700000" algn="tl" rotWithShape="0">
              <a:srgbClr val="333333">
                <a:alpha val="65000"/>
              </a:srgbClr>
            </a:outerShdw>
          </a:effectLst>
        </p:spPr>
      </p:pic>
      <p:pic>
        <p:nvPicPr>
          <p:cNvPr id="9" name="Immagine 8">
            <a:extLst>
              <a:ext uri="{FF2B5EF4-FFF2-40B4-BE49-F238E27FC236}">
                <a16:creationId xmlns:a16="http://schemas.microsoft.com/office/drawing/2014/main" id="{41ADDCAC-928C-A0DE-3CAB-FDA0C83C84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88" y="3722596"/>
            <a:ext cx="5181698" cy="2672980"/>
          </a:xfrm>
          <a:prstGeom prst="rect">
            <a:avLst/>
          </a:prstGeom>
          <a:ln>
            <a:noFill/>
          </a:ln>
          <a:effectLst>
            <a:outerShdw blurRad="292100" dist="139700" dir="2700000" algn="tl" rotWithShape="0">
              <a:srgbClr val="333333">
                <a:alpha val="65000"/>
              </a:srgbClr>
            </a:outerShdw>
          </a:effectLst>
        </p:spPr>
      </p:pic>
      <p:pic>
        <p:nvPicPr>
          <p:cNvPr id="11" name="Immagine 10">
            <a:extLst>
              <a:ext uri="{FF2B5EF4-FFF2-40B4-BE49-F238E27FC236}">
                <a16:creationId xmlns:a16="http://schemas.microsoft.com/office/drawing/2014/main" id="{75965523-37CF-C6DE-5F50-26A3C1533F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0112" y="3956687"/>
            <a:ext cx="2952328" cy="26729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1078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style>
          <a:lnRef idx="2">
            <a:schemeClr val="dk1"/>
          </a:lnRef>
          <a:fillRef idx="1">
            <a:schemeClr val="lt1"/>
          </a:fillRef>
          <a:effectRef idx="0">
            <a:schemeClr val="dk1"/>
          </a:effectRef>
          <a:fontRef idx="minor">
            <a:schemeClr val="dk1"/>
          </a:fontRef>
        </p:style>
        <p:txBody>
          <a:bodyPr>
            <a:normAutofit/>
          </a:bodyPr>
          <a:lstStyle/>
          <a:p>
            <a:r>
              <a:rPr lang="it-IT"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 adesso tocca a </a:t>
            </a:r>
            <a:r>
              <a:rPr lang="it-IT" sz="4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voi…</a:t>
            </a:r>
            <a:endParaRPr lang="it-IT"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egnaposto numero diapositiva 2"/>
          <p:cNvSpPr>
            <a:spLocks noGrp="1"/>
          </p:cNvSpPr>
          <p:nvPr>
            <p:ph type="sldNum" sz="quarter" idx="12"/>
          </p:nvPr>
        </p:nvSpPr>
        <p:spPr/>
        <p:txBody>
          <a:bodyPr/>
          <a:lstStyle/>
          <a:p>
            <a:fld id="{13E8B375-0E61-43CE-B050-F19E26E542C7}" type="slidenum">
              <a:rPr lang="it-IT" smtClean="0"/>
              <a:pPr/>
              <a:t>15</a:t>
            </a:fld>
            <a:endParaRPr lang="it-IT"/>
          </a:p>
        </p:txBody>
      </p:sp>
      <p:sp>
        <p:nvSpPr>
          <p:cNvPr id="4" name="CasellaDiTesto 3"/>
          <p:cNvSpPr txBox="1"/>
          <p:nvPr/>
        </p:nvSpPr>
        <p:spPr>
          <a:xfrm>
            <a:off x="107504" y="1363680"/>
            <a:ext cx="8856984" cy="54476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8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GUAGLIONE</a:t>
            </a:r>
            <a:r>
              <a:rPr lang="it-IT" sz="2400" b="1" dirty="0"/>
              <a:t>  </a:t>
            </a:r>
            <a:r>
              <a:rPr lang="it-IT" sz="2400" b="1" dirty="0">
                <a:solidFill>
                  <a:srgbClr val="C00000"/>
                </a:solidFill>
              </a:rPr>
              <a:t>di Raffaele Viviani</a:t>
            </a:r>
          </a:p>
          <a:p>
            <a:r>
              <a:rPr lang="it-IT" sz="2000" i="1" dirty="0" err="1"/>
              <a:t>Quanno</a:t>
            </a:r>
            <a:r>
              <a:rPr lang="it-IT" sz="2000" i="1" dirty="0"/>
              <a:t> pazziavo ô </a:t>
            </a:r>
            <a:r>
              <a:rPr lang="it-IT" sz="2000" i="1" dirty="0" err="1"/>
              <a:t>strummolo</a:t>
            </a:r>
            <a:r>
              <a:rPr lang="it-IT" sz="2000" i="1" dirty="0"/>
              <a:t>/ a liscia, ê </a:t>
            </a:r>
            <a:r>
              <a:rPr lang="it-IT" sz="2000" i="1" dirty="0" err="1"/>
              <a:t>ffijurelle</a:t>
            </a:r>
            <a:r>
              <a:rPr lang="it-IT" sz="2000" i="1" dirty="0"/>
              <a:t>, /</a:t>
            </a:r>
            <a:br>
              <a:rPr lang="it-IT" sz="2000" i="1" dirty="0"/>
            </a:br>
            <a:r>
              <a:rPr lang="it-IT" sz="2000" i="1" dirty="0"/>
              <a:t>a </a:t>
            </a:r>
            <a:r>
              <a:rPr lang="it-IT" sz="2000" i="1" dirty="0" err="1"/>
              <a:t>ciaccie</a:t>
            </a:r>
            <a:r>
              <a:rPr lang="it-IT" sz="2000" i="1" dirty="0"/>
              <a:t>, a mazza e </a:t>
            </a:r>
            <a:r>
              <a:rPr lang="it-IT" sz="2000" i="1" dirty="0" err="1"/>
              <a:t>pìvezo</a:t>
            </a:r>
            <a:r>
              <a:rPr lang="it-IT" sz="2000" i="1" dirty="0"/>
              <a:t>, / ô </a:t>
            </a:r>
            <a:r>
              <a:rPr lang="it-IT" sz="2000" i="1" dirty="0" err="1"/>
              <a:t>juoco</a:t>
            </a:r>
            <a:r>
              <a:rPr lang="it-IT" sz="2000" i="1" dirty="0"/>
              <a:t> d’ ’e </a:t>
            </a:r>
            <a:r>
              <a:rPr lang="it-IT" sz="2000" i="1" dirty="0" err="1"/>
              <a:t>ffurmelle</a:t>
            </a:r>
            <a:r>
              <a:rPr lang="it-IT" sz="2000" i="1" dirty="0"/>
              <a:t>, //</a:t>
            </a:r>
          </a:p>
          <a:p>
            <a:r>
              <a:rPr lang="it-IT" sz="2000" i="1" dirty="0" err="1"/>
              <a:t>stevo</a:t>
            </a:r>
            <a:r>
              <a:rPr lang="it-IT" sz="2000" i="1" dirty="0"/>
              <a:t> ’</a:t>
            </a:r>
            <a:r>
              <a:rPr lang="it-IT" sz="2000" i="1" dirty="0" err="1"/>
              <a:t>int</a:t>
            </a:r>
            <a:r>
              <a:rPr lang="it-IT" sz="2000" i="1" dirty="0"/>
              <a:t>' â capa </a:t>
            </a:r>
            <a:r>
              <a:rPr lang="it-IT" sz="2000" i="1" dirty="0" err="1"/>
              <a:t>retena</a:t>
            </a:r>
            <a:r>
              <a:rPr lang="it-IT" sz="2000" i="1" dirty="0"/>
              <a:t> / ’e figlie ’e bona mamma, /</a:t>
            </a:r>
            <a:br>
              <a:rPr lang="it-IT" sz="2000" i="1" dirty="0"/>
            </a:br>
            <a:r>
              <a:rPr lang="it-IT" sz="2000" i="1" dirty="0"/>
              <a:t>e me </a:t>
            </a:r>
            <a:r>
              <a:rPr lang="it-IT" sz="2000" i="1" dirty="0" err="1"/>
              <a:t>scurdavo</a:t>
            </a:r>
            <a:r>
              <a:rPr lang="it-IT" sz="2000" i="1" dirty="0"/>
              <a:t> ô </a:t>
            </a:r>
            <a:r>
              <a:rPr lang="it-IT" sz="2000" i="1" dirty="0" err="1"/>
              <a:t>ssolito</a:t>
            </a:r>
            <a:r>
              <a:rPr lang="it-IT" sz="2000" i="1" dirty="0"/>
              <a:t>, / ca me </a:t>
            </a:r>
            <a:r>
              <a:rPr lang="it-IT" sz="2000" i="1" dirty="0" err="1"/>
              <a:t>murevo</a:t>
            </a:r>
            <a:r>
              <a:rPr lang="it-IT" sz="2000" i="1" dirty="0"/>
              <a:t> ’e </a:t>
            </a:r>
            <a:r>
              <a:rPr lang="it-IT" sz="2000" i="1" dirty="0" err="1"/>
              <a:t>famma</a:t>
            </a:r>
            <a:r>
              <a:rPr lang="it-IT" sz="2000" i="1" dirty="0"/>
              <a:t>.//</a:t>
            </a:r>
          </a:p>
          <a:p>
            <a:r>
              <a:rPr lang="it-IT" sz="2000" i="1" dirty="0"/>
              <a:t>E </a:t>
            </a:r>
            <a:r>
              <a:rPr lang="it-IT" sz="2000" i="1" dirty="0" err="1"/>
              <a:t>comme</a:t>
            </a:r>
            <a:r>
              <a:rPr lang="it-IT" sz="2000" i="1" dirty="0"/>
              <a:t> ce </a:t>
            </a:r>
            <a:r>
              <a:rPr lang="it-IT" sz="2000" i="1" dirty="0" err="1"/>
              <a:t>sfrenàvamo</a:t>
            </a:r>
            <a:r>
              <a:rPr lang="it-IT" sz="2000" i="1" dirty="0"/>
              <a:t>: /</a:t>
            </a:r>
            <a:r>
              <a:rPr lang="it-IT" sz="2000" i="1" dirty="0" err="1"/>
              <a:t>sempe</a:t>
            </a:r>
            <a:r>
              <a:rPr lang="it-IT" sz="2000" i="1" dirty="0"/>
              <a:t> chine ’e sudore! /</a:t>
            </a:r>
            <a:br>
              <a:rPr lang="it-IT" sz="2000" i="1" dirty="0"/>
            </a:br>
            <a:r>
              <a:rPr lang="it-IT" sz="2000" i="1" dirty="0"/>
              <a:t>’E mamme ce </a:t>
            </a:r>
            <a:r>
              <a:rPr lang="it-IT" sz="2000" i="1" dirty="0" err="1"/>
              <a:t>lavàveno</a:t>
            </a:r>
            <a:r>
              <a:rPr lang="it-IT" sz="2000" i="1" dirty="0"/>
              <a:t>  / minute e quarte d'ore! //</a:t>
            </a:r>
            <a:br>
              <a:rPr lang="it-IT" sz="2000" i="1" dirty="0"/>
            </a:br>
            <a:r>
              <a:rPr lang="it-IT" sz="2000" i="1" dirty="0" err="1"/>
              <a:t>Junchee</a:t>
            </a:r>
            <a:r>
              <a:rPr lang="it-IT" sz="2000" i="1" dirty="0"/>
              <a:t> fatte cu ’a canapa  / '</a:t>
            </a:r>
            <a:r>
              <a:rPr lang="it-IT" sz="2000" i="1" dirty="0" err="1"/>
              <a:t>ntrezzata</a:t>
            </a:r>
            <a:r>
              <a:rPr lang="it-IT" sz="2000" i="1" dirty="0"/>
              <a:t>, pe </a:t>
            </a:r>
            <a:r>
              <a:rPr lang="it-IT" sz="2000" i="1" dirty="0" err="1"/>
              <a:t>ffà</a:t>
            </a:r>
            <a:r>
              <a:rPr lang="it-IT" sz="2000" i="1" dirty="0"/>
              <a:t> a </a:t>
            </a:r>
            <a:r>
              <a:rPr lang="it-IT" sz="2000" i="1" dirty="0" err="1"/>
              <a:t>pprete</a:t>
            </a:r>
            <a:r>
              <a:rPr lang="it-IT" sz="2000" i="1" dirty="0"/>
              <a:t>; /</a:t>
            </a:r>
            <a:br>
              <a:rPr lang="it-IT" sz="2000" i="1" dirty="0"/>
            </a:br>
            <a:r>
              <a:rPr lang="it-IT" sz="2000" i="1" dirty="0" err="1"/>
              <a:t>sagliute</a:t>
            </a:r>
            <a:r>
              <a:rPr lang="it-IT" sz="2000" i="1" dirty="0"/>
              <a:t> '</a:t>
            </a:r>
            <a:r>
              <a:rPr lang="it-IT" sz="2000" i="1" dirty="0" err="1"/>
              <a:t>ncopp’a</a:t>
            </a:r>
            <a:r>
              <a:rPr lang="it-IT" sz="2000" i="1" dirty="0"/>
              <a:t> </a:t>
            </a:r>
            <a:r>
              <a:rPr lang="it-IT" sz="2000" i="1" dirty="0" err="1"/>
              <a:t>ll'asteche</a:t>
            </a:r>
            <a:r>
              <a:rPr lang="it-IT" sz="2000" i="1" dirty="0"/>
              <a:t>, / </a:t>
            </a:r>
            <a:r>
              <a:rPr lang="it-IT" sz="2000" i="1" dirty="0" err="1"/>
              <a:t>p'annarià</a:t>
            </a:r>
            <a:r>
              <a:rPr lang="it-IT" sz="2000" i="1" dirty="0"/>
              <a:t> </a:t>
            </a:r>
            <a:r>
              <a:rPr lang="it-IT" sz="2000" i="1" dirty="0" err="1"/>
              <a:t>cumete</a:t>
            </a:r>
            <a:r>
              <a:rPr lang="it-IT" sz="2000" i="1" dirty="0"/>
              <a:t>; //</a:t>
            </a:r>
          </a:p>
          <a:p>
            <a:r>
              <a:rPr lang="it-IT" sz="2000" i="1" dirty="0"/>
              <a:t>po’  a mare ce </a:t>
            </a:r>
            <a:r>
              <a:rPr lang="it-IT" sz="2000" i="1" dirty="0" err="1"/>
              <a:t>menàvemo</a:t>
            </a:r>
            <a:r>
              <a:rPr lang="it-IT" sz="2000" i="1" dirty="0"/>
              <a:t> / </a:t>
            </a:r>
            <a:r>
              <a:rPr lang="it-IT" sz="2000" i="1" dirty="0" err="1"/>
              <a:t>spisso</a:t>
            </a:r>
            <a:r>
              <a:rPr lang="it-IT" sz="2000" i="1" dirty="0"/>
              <a:t> cu tutte ’e panne;/</a:t>
            </a:r>
            <a:br>
              <a:rPr lang="it-IT" sz="2000" i="1" dirty="0"/>
            </a:br>
            <a:r>
              <a:rPr lang="it-IT" sz="2000" i="1" dirty="0"/>
              <a:t>e '</a:t>
            </a:r>
            <a:r>
              <a:rPr lang="it-IT" sz="2000" i="1" dirty="0" err="1"/>
              <a:t>ncuollo</a:t>
            </a:r>
            <a:r>
              <a:rPr lang="it-IT" sz="2000" i="1" dirty="0"/>
              <a:t> ce </a:t>
            </a:r>
            <a:r>
              <a:rPr lang="it-IT" sz="2000" i="1" dirty="0" err="1"/>
              <a:t>asciuttàvamo</a:t>
            </a:r>
            <a:r>
              <a:rPr lang="it-IT" sz="2000" i="1" dirty="0"/>
              <a:t>, / senza </a:t>
            </a:r>
            <a:r>
              <a:rPr lang="it-IT" sz="2000" i="1" dirty="0" err="1"/>
              <a:t>piglià</a:t>
            </a:r>
            <a:r>
              <a:rPr lang="it-IT" sz="2000" i="1" dirty="0"/>
              <a:t> </a:t>
            </a:r>
            <a:r>
              <a:rPr lang="it-IT" sz="2000" i="1" dirty="0" err="1"/>
              <a:t>malanne</a:t>
            </a:r>
            <a:r>
              <a:rPr lang="it-IT" sz="2000" i="1" dirty="0"/>
              <a:t>.//</a:t>
            </a:r>
          </a:p>
          <a:p>
            <a:r>
              <a:rPr lang="it-IT" sz="2000" i="1" dirty="0"/>
              <a:t>'E </a:t>
            </a:r>
            <a:r>
              <a:rPr lang="it-IT" sz="2000" i="1" dirty="0" err="1"/>
              <a:t>gguardie</a:t>
            </a:r>
            <a:r>
              <a:rPr lang="it-IT" sz="2000" i="1" dirty="0"/>
              <a:t>? </a:t>
            </a:r>
            <a:r>
              <a:rPr lang="it-IT" sz="2000" i="1" dirty="0" err="1"/>
              <a:t>sempe</a:t>
            </a:r>
            <a:r>
              <a:rPr lang="it-IT" sz="2000" i="1" dirty="0"/>
              <a:t> a sfotterle, / pe’ </a:t>
            </a:r>
            <a:r>
              <a:rPr lang="it-IT" sz="2000" i="1" dirty="0" err="1"/>
              <a:t>fà</a:t>
            </a:r>
            <a:r>
              <a:rPr lang="it-IT" sz="2000" i="1" dirty="0"/>
              <a:t> </a:t>
            </a:r>
            <a:r>
              <a:rPr lang="it-IT" sz="2000" i="1" dirty="0" err="1"/>
              <a:t>secutatune</a:t>
            </a:r>
            <a:r>
              <a:rPr lang="it-IT" sz="2000" i="1" dirty="0"/>
              <a:t>;/</a:t>
            </a:r>
            <a:br>
              <a:rPr lang="it-IT" sz="2000" i="1" dirty="0"/>
            </a:br>
            <a:r>
              <a:rPr lang="it-IT" sz="2000" i="1" dirty="0"/>
              <a:t>ma ê </a:t>
            </a:r>
            <a:r>
              <a:rPr lang="it-IT" sz="2000" i="1" dirty="0" err="1"/>
              <a:t>vvote</a:t>
            </a:r>
            <a:r>
              <a:rPr lang="it-IT" sz="2000" i="1" dirty="0"/>
              <a:t> ce afferravano / cu </a:t>
            </a:r>
            <a:r>
              <a:rPr lang="it-IT" sz="2000" i="1" dirty="0" err="1"/>
              <a:t>schiaffe</a:t>
            </a:r>
            <a:r>
              <a:rPr lang="it-IT" sz="2000" i="1" dirty="0"/>
              <a:t> e </a:t>
            </a:r>
            <a:r>
              <a:rPr lang="it-IT" sz="2000" i="1" dirty="0" err="1"/>
              <a:t>scuzzettune</a:t>
            </a:r>
            <a:r>
              <a:rPr lang="it-IT" sz="2000" i="1" dirty="0"/>
              <a:t> //</a:t>
            </a:r>
          </a:p>
          <a:p>
            <a:r>
              <a:rPr lang="it-IT" sz="2000" i="1" dirty="0"/>
              <a:t>e â casa ce </a:t>
            </a:r>
            <a:r>
              <a:rPr lang="it-IT" sz="2000" i="1" dirty="0" err="1"/>
              <a:t>purtavano</a:t>
            </a:r>
            <a:r>
              <a:rPr lang="it-IT" sz="2000" i="1" dirty="0"/>
              <a:t>: / Tu, </a:t>
            </a:r>
            <a:r>
              <a:rPr lang="it-IT" sz="2000" i="1" dirty="0" err="1"/>
              <a:t>pate</a:t>
            </a:r>
            <a:r>
              <a:rPr lang="it-IT" sz="2000" i="1" dirty="0"/>
              <a:t>, </a:t>
            </a:r>
            <a:r>
              <a:rPr lang="it-IT" sz="2000" i="1" dirty="0" err="1"/>
              <a:t>ll'hê</a:t>
            </a:r>
            <a:r>
              <a:rPr lang="it-IT" sz="2000" i="1" dirty="0"/>
              <a:t> ’a '</a:t>
            </a:r>
            <a:r>
              <a:rPr lang="it-IT" sz="2000" i="1" dirty="0" err="1"/>
              <a:t>mparà</a:t>
            </a:r>
            <a:r>
              <a:rPr lang="it-IT" sz="2000" i="1" dirty="0"/>
              <a:t>! /</a:t>
            </a:r>
            <a:br>
              <a:rPr lang="it-IT" sz="2000" i="1" dirty="0"/>
            </a:br>
            <a:r>
              <a:rPr lang="it-IT" sz="2000" i="1" dirty="0"/>
              <a:t>Ma manco ’e figlie </a:t>
            </a:r>
            <a:r>
              <a:rPr lang="it-IT" sz="2000" i="1" dirty="0" err="1"/>
              <a:t>lloro</a:t>
            </a:r>
            <a:r>
              <a:rPr lang="it-IT" sz="2000" i="1" dirty="0"/>
              <a:t> / sapevano </a:t>
            </a:r>
            <a:r>
              <a:rPr lang="it-IT" sz="2000" i="1" dirty="0" err="1"/>
              <a:t>educà</a:t>
            </a:r>
            <a:r>
              <a:rPr lang="it-IT" sz="2000" i="1" dirty="0"/>
              <a:t>. //</a:t>
            </a:r>
          </a:p>
          <a:p>
            <a:r>
              <a:rPr lang="it-IT" sz="2000" i="1" dirty="0"/>
              <a:t>A </a:t>
            </a:r>
            <a:r>
              <a:rPr lang="it-IT" sz="2000" i="1" dirty="0" err="1"/>
              <a:t>dudece</a:t>
            </a:r>
            <a:r>
              <a:rPr lang="it-IT" sz="2000" i="1" dirty="0"/>
              <a:t> </a:t>
            </a:r>
            <a:r>
              <a:rPr lang="it-IT" sz="2000" i="1" dirty="0" err="1"/>
              <a:t>anne</a:t>
            </a:r>
            <a:r>
              <a:rPr lang="it-IT" sz="2000" i="1" dirty="0"/>
              <a:t>, a </a:t>
            </a:r>
            <a:r>
              <a:rPr lang="it-IT" sz="2000" i="1" dirty="0" err="1"/>
              <a:t>tridece</a:t>
            </a:r>
            <a:r>
              <a:rPr lang="it-IT" sz="2000" i="1" dirty="0"/>
              <a:t>, /tanta </a:t>
            </a:r>
            <a:r>
              <a:rPr lang="it-IT" sz="2000" i="1" dirty="0" err="1"/>
              <a:t>piezz</a:t>
            </a:r>
            <a:r>
              <a:rPr lang="it-IT" sz="2000" i="1" dirty="0"/>
              <a:t>' 'e </a:t>
            </a:r>
            <a:r>
              <a:rPr lang="it-IT" sz="2000" i="1" dirty="0" err="1"/>
              <a:t>stucchiune</a:t>
            </a:r>
            <a:r>
              <a:rPr lang="it-IT" sz="2000" i="1" dirty="0"/>
              <a:t>:</a:t>
            </a:r>
            <a:br>
              <a:rPr lang="it-IT" sz="2000" i="1" dirty="0"/>
            </a:br>
            <a:r>
              <a:rPr lang="it-IT" sz="2000" i="1" dirty="0" err="1"/>
              <a:t>ca</a:t>
            </a:r>
            <a:r>
              <a:rPr lang="it-IT" sz="2000" i="1" dirty="0"/>
              <a:t> niente </a:t>
            </a:r>
            <a:r>
              <a:rPr lang="it-IT" sz="2000" i="1" dirty="0" err="1"/>
              <a:t>maje</a:t>
            </a:r>
            <a:r>
              <a:rPr lang="it-IT" sz="2000" i="1" dirty="0"/>
              <a:t> </a:t>
            </a:r>
            <a:r>
              <a:rPr lang="it-IT" sz="2000" i="1" dirty="0" err="1"/>
              <a:t>capévamo</a:t>
            </a:r>
            <a:r>
              <a:rPr lang="it-IT" sz="2000" i="1" dirty="0"/>
              <a:t> / </a:t>
            </a:r>
            <a:r>
              <a:rPr lang="it-IT" sz="2000" i="1" dirty="0" err="1"/>
              <a:t>pecché</a:t>
            </a:r>
            <a:r>
              <a:rPr lang="it-IT" sz="2000" i="1" dirty="0"/>
              <a:t> </a:t>
            </a:r>
            <a:r>
              <a:rPr lang="it-IT" sz="2000" i="1" dirty="0" err="1"/>
              <a:t>sempe</a:t>
            </a:r>
            <a:r>
              <a:rPr lang="it-IT" sz="2000" i="1" dirty="0"/>
              <a:t> </a:t>
            </a:r>
            <a:r>
              <a:rPr lang="it-IT" sz="2000" i="1" dirty="0" err="1"/>
              <a:t>guagliune</a:t>
            </a:r>
            <a:r>
              <a:rPr lang="it-IT" sz="2000" i="1" dirty="0"/>
              <a:t>!</a:t>
            </a:r>
          </a:p>
        </p:txBody>
      </p:sp>
      <p:pic>
        <p:nvPicPr>
          <p:cNvPr id="5" name="Immagine 4" descr="download (1).jpg"/>
          <p:cNvPicPr>
            <a:picLocks noChangeAspect="1"/>
          </p:cNvPicPr>
          <p:nvPr/>
        </p:nvPicPr>
        <p:blipFill>
          <a:blip r:embed="rId2" cstate="print"/>
          <a:stretch>
            <a:fillRect/>
          </a:stretch>
        </p:blipFill>
        <p:spPr>
          <a:xfrm>
            <a:off x="6804248" y="1363680"/>
            <a:ext cx="1989192" cy="28029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Immagine 5" descr="download (2).jpg"/>
          <p:cNvPicPr>
            <a:picLocks noChangeAspect="1"/>
          </p:cNvPicPr>
          <p:nvPr/>
        </p:nvPicPr>
        <p:blipFill>
          <a:blip r:embed="rId3" cstate="print"/>
          <a:stretch>
            <a:fillRect/>
          </a:stretch>
        </p:blipFill>
        <p:spPr>
          <a:xfrm>
            <a:off x="6876256" y="4725144"/>
            <a:ext cx="1889760" cy="1546860"/>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3E8B375-0E61-43CE-B050-F19E26E542C7}" type="slidenum">
              <a:rPr lang="it-IT" smtClean="0"/>
              <a:pPr/>
              <a:t>16</a:t>
            </a:fld>
            <a:endParaRPr lang="it-IT"/>
          </a:p>
        </p:txBody>
      </p:sp>
      <p:sp>
        <p:nvSpPr>
          <p:cNvPr id="4" name="CasellaDiTesto 3"/>
          <p:cNvSpPr txBox="1"/>
          <p:nvPr/>
        </p:nvSpPr>
        <p:spPr>
          <a:xfrm>
            <a:off x="2123728" y="1628800"/>
            <a:ext cx="6768752" cy="43396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it-IT" b="1" i="1" dirty="0"/>
          </a:p>
          <a:p>
            <a:pPr algn="r"/>
            <a:r>
              <a:rPr lang="it-IT" sz="2000" i="1" dirty="0"/>
              <a:t>'A scola ce ’a </a:t>
            </a:r>
            <a:r>
              <a:rPr lang="it-IT" sz="2000" i="1" dirty="0" err="1"/>
              <a:t>salàvamo</a:t>
            </a:r>
            <a:r>
              <a:rPr lang="it-IT" sz="2000" i="1" dirty="0"/>
              <a:t> / p’ ’</a:t>
            </a:r>
            <a:r>
              <a:rPr lang="it-IT" sz="2000" i="1" dirty="0" err="1"/>
              <a:t>arteteca</a:t>
            </a:r>
            <a:r>
              <a:rPr lang="it-IT" sz="2000" i="1" dirty="0"/>
              <a:t> e p’ ’a </a:t>
            </a:r>
            <a:r>
              <a:rPr lang="it-IT" sz="2000" i="1" dirty="0" err="1"/>
              <a:t>foja</a:t>
            </a:r>
            <a:r>
              <a:rPr lang="it-IT" sz="2000" i="1" dirty="0"/>
              <a:t>: /</a:t>
            </a:r>
            <a:br>
              <a:rPr lang="it-IT" sz="2000" i="1" dirty="0"/>
            </a:br>
            <a:r>
              <a:rPr lang="it-IT" sz="2000" i="1" dirty="0"/>
              <a:t>’o </a:t>
            </a:r>
            <a:r>
              <a:rPr lang="it-IT" sz="2000" i="1" dirty="0" err="1"/>
              <a:t>cchiù</a:t>
            </a:r>
            <a:r>
              <a:rPr lang="it-IT" sz="2000" i="1" dirty="0"/>
              <a:t> </a:t>
            </a:r>
            <a:r>
              <a:rPr lang="it-IT" sz="2000" i="1" dirty="0" err="1"/>
              <a:t>struvìto</a:t>
            </a:r>
            <a:r>
              <a:rPr lang="it-IT" sz="2000" i="1" dirty="0"/>
              <a:t>, ô massimo, / faceva ’a firma soja.//</a:t>
            </a:r>
          </a:p>
          <a:p>
            <a:pPr algn="r"/>
            <a:r>
              <a:rPr lang="it-IT" sz="2000" i="1" dirty="0"/>
              <a:t>Po’ </a:t>
            </a:r>
            <a:r>
              <a:rPr lang="it-IT" sz="2000" i="1" dirty="0" err="1"/>
              <a:t>gruosse</a:t>
            </a:r>
            <a:r>
              <a:rPr lang="it-IT" sz="2000" i="1" dirty="0"/>
              <a:t>, senza </a:t>
            </a:r>
            <a:r>
              <a:rPr lang="it-IT" sz="2000" i="1" dirty="0" err="1"/>
              <a:t>studie</a:t>
            </a:r>
            <a:r>
              <a:rPr lang="it-IT" sz="2000" i="1" dirty="0"/>
              <a:t>,/  senz’arte e senza parte,</a:t>
            </a:r>
            <a:br>
              <a:rPr lang="it-IT" sz="2000" i="1" dirty="0"/>
            </a:br>
            <a:r>
              <a:rPr lang="it-IT" sz="2000" i="1" dirty="0" err="1"/>
              <a:t>fernevamo</a:t>
            </a:r>
            <a:r>
              <a:rPr lang="it-IT" sz="2000" i="1" dirty="0"/>
              <a:t> pe </a:t>
            </a:r>
            <a:r>
              <a:rPr lang="it-IT" sz="2000" i="1" dirty="0" err="1"/>
              <a:t>perderce</a:t>
            </a:r>
            <a:r>
              <a:rPr lang="it-IT" sz="2000" i="1" dirty="0"/>
              <a:t>: / </a:t>
            </a:r>
            <a:r>
              <a:rPr lang="it-IT" sz="2000" i="1" dirty="0" err="1"/>
              <a:t>femmene</a:t>
            </a:r>
            <a:r>
              <a:rPr lang="it-IT" sz="2000" i="1" dirty="0"/>
              <a:t>, vino, carte,//</a:t>
            </a:r>
          </a:p>
          <a:p>
            <a:pPr algn="r"/>
            <a:r>
              <a:rPr lang="it-IT" sz="2000" i="1" dirty="0" err="1"/>
              <a:t>dichiaramiente</a:t>
            </a:r>
            <a:r>
              <a:rPr lang="it-IT" sz="2000" i="1" dirty="0"/>
              <a:t>, </a:t>
            </a:r>
            <a:r>
              <a:rPr lang="it-IT" sz="2000" i="1" dirty="0" err="1"/>
              <a:t>appicceche</a:t>
            </a:r>
            <a:r>
              <a:rPr lang="it-IT" sz="2000" i="1" dirty="0"/>
              <a:t>; / e sciure ’e </a:t>
            </a:r>
            <a:r>
              <a:rPr lang="it-IT" sz="2000" i="1" dirty="0" err="1"/>
              <a:t>giuventù</a:t>
            </a:r>
            <a:r>
              <a:rPr lang="it-IT" sz="2000" i="1" dirty="0"/>
              <a:t> /</a:t>
            </a:r>
            <a:br>
              <a:rPr lang="it-IT" sz="2000" i="1" dirty="0"/>
            </a:br>
            <a:r>
              <a:rPr lang="it-IT" sz="2000" i="1" dirty="0" err="1"/>
              <a:t>scurdate</a:t>
            </a:r>
            <a:r>
              <a:rPr lang="it-IT" sz="2000" i="1" dirty="0"/>
              <a:t> ’</a:t>
            </a:r>
            <a:r>
              <a:rPr lang="it-IT" sz="2000" i="1" dirty="0" err="1"/>
              <a:t>int'a</a:t>
            </a:r>
            <a:r>
              <a:rPr lang="it-IT" sz="2000" i="1" dirty="0"/>
              <a:t> ’nu carcere, / senza </a:t>
            </a:r>
            <a:r>
              <a:rPr lang="it-IT" sz="2000" i="1" dirty="0" err="1"/>
              <a:t>puté</a:t>
            </a:r>
            <a:r>
              <a:rPr lang="it-IT" sz="2000" i="1" dirty="0"/>
              <a:t> </a:t>
            </a:r>
            <a:r>
              <a:rPr lang="it-IT" sz="2000" i="1" dirty="0" err="1"/>
              <a:t>ascì</a:t>
            </a:r>
            <a:r>
              <a:rPr lang="it-IT" sz="2000" i="1" dirty="0"/>
              <a:t> </a:t>
            </a:r>
            <a:r>
              <a:rPr lang="it-IT" sz="2000" i="1" dirty="0" err="1"/>
              <a:t>cchiù</a:t>
            </a:r>
            <a:r>
              <a:rPr lang="it-IT" sz="2000" i="1" dirty="0"/>
              <a:t>.//</a:t>
            </a:r>
          </a:p>
          <a:p>
            <a:pPr algn="r"/>
            <a:r>
              <a:rPr lang="it-IT" sz="2000" i="1" dirty="0" err="1"/>
              <a:t>Pur’io</a:t>
            </a:r>
            <a:r>
              <a:rPr lang="it-IT" sz="2000" i="1" dirty="0"/>
              <a:t> pazziavo ô </a:t>
            </a:r>
            <a:r>
              <a:rPr lang="it-IT" sz="2000" i="1" dirty="0" err="1"/>
              <a:t>strummolo</a:t>
            </a:r>
            <a:r>
              <a:rPr lang="it-IT" sz="2000" i="1" dirty="0"/>
              <a:t>,  / </a:t>
            </a:r>
            <a:r>
              <a:rPr lang="it-IT" sz="2000" i="1" dirty="0">
                <a:cs typeface="Arial"/>
              </a:rPr>
              <a:t>ô</a:t>
            </a:r>
            <a:r>
              <a:rPr lang="it-IT" sz="2000" i="1" dirty="0"/>
              <a:t> liscio, ê </a:t>
            </a:r>
            <a:r>
              <a:rPr lang="it-IT" sz="2000" i="1" dirty="0" err="1"/>
              <a:t>ffiurelle</a:t>
            </a:r>
            <a:r>
              <a:rPr lang="it-IT" sz="2000" i="1" dirty="0"/>
              <a:t>,/</a:t>
            </a:r>
            <a:br>
              <a:rPr lang="it-IT" sz="2000" i="1" dirty="0"/>
            </a:br>
            <a:r>
              <a:rPr lang="it-IT" sz="2000" i="1" dirty="0"/>
              <a:t>a </a:t>
            </a:r>
            <a:r>
              <a:rPr lang="it-IT" sz="2000" i="1" dirty="0" err="1"/>
              <a:t>ciacce</a:t>
            </a:r>
            <a:r>
              <a:rPr lang="it-IT" sz="2000" i="1" dirty="0"/>
              <a:t>, a </a:t>
            </a:r>
            <a:r>
              <a:rPr lang="it-IT" sz="2000" i="1" dirty="0" err="1"/>
              <a:t>mmazza</a:t>
            </a:r>
            <a:r>
              <a:rPr lang="it-IT" sz="2000" i="1" dirty="0"/>
              <a:t> e </a:t>
            </a:r>
            <a:r>
              <a:rPr lang="it-IT" sz="2000" i="1" dirty="0" err="1"/>
              <a:t>pìvezo</a:t>
            </a:r>
            <a:r>
              <a:rPr lang="it-IT" sz="2000" i="1" dirty="0"/>
              <a:t>, / ô </a:t>
            </a:r>
            <a:r>
              <a:rPr lang="it-IT" sz="2000" i="1" dirty="0" err="1"/>
              <a:t>juoco</a:t>
            </a:r>
            <a:r>
              <a:rPr lang="it-IT" sz="2000" i="1" dirty="0"/>
              <a:t> d’ ’e </a:t>
            </a:r>
            <a:r>
              <a:rPr lang="it-IT" sz="2000" i="1" dirty="0" err="1"/>
              <a:t>ffurmelle</a:t>
            </a:r>
            <a:r>
              <a:rPr lang="it-IT" sz="2000" i="1" dirty="0"/>
              <a:t>://</a:t>
            </a:r>
            <a:br>
              <a:rPr lang="it-IT" sz="2000" i="1" dirty="0"/>
            </a:br>
            <a:r>
              <a:rPr lang="it-IT" sz="2000" i="1" dirty="0"/>
              <a:t>ma, a </a:t>
            </a:r>
            <a:r>
              <a:rPr lang="it-IT" sz="2000" i="1" dirty="0" err="1"/>
              <a:t>dudece</a:t>
            </a:r>
            <a:r>
              <a:rPr lang="it-IT" sz="2000" i="1" dirty="0"/>
              <a:t> </a:t>
            </a:r>
            <a:r>
              <a:rPr lang="it-IT" sz="2000" i="1" dirty="0" err="1"/>
              <a:t>anne</a:t>
            </a:r>
            <a:r>
              <a:rPr lang="it-IT" sz="2000" i="1" dirty="0"/>
              <a:t>, a </a:t>
            </a:r>
            <a:r>
              <a:rPr lang="it-IT" sz="2000" i="1" dirty="0" err="1"/>
              <a:t>tridece</a:t>
            </a:r>
            <a:r>
              <a:rPr lang="it-IT" sz="2000" i="1" dirty="0"/>
              <a:t>, /cu ’a </a:t>
            </a:r>
            <a:r>
              <a:rPr lang="it-IT" sz="2000" i="1" dirty="0" err="1"/>
              <a:t>famma</a:t>
            </a:r>
            <a:r>
              <a:rPr lang="it-IT" sz="2000" i="1" dirty="0"/>
              <a:t> e cu ’o </a:t>
            </a:r>
            <a:r>
              <a:rPr lang="it-IT" sz="2000" i="1" dirty="0" err="1"/>
              <a:t>ccapì</a:t>
            </a:r>
            <a:r>
              <a:rPr lang="it-IT" sz="2000" i="1" dirty="0"/>
              <a:t>/ </a:t>
            </a:r>
            <a:r>
              <a:rPr lang="it-IT" sz="2000" i="1" dirty="0" err="1"/>
              <a:t>dicette</a:t>
            </a:r>
            <a:r>
              <a:rPr lang="it-IT" sz="2000" i="1" dirty="0"/>
              <a:t>: </a:t>
            </a:r>
            <a:r>
              <a:rPr lang="it-IT" sz="2000" i="1" dirty="0" err="1"/>
              <a:t>Nun</a:t>
            </a:r>
            <a:r>
              <a:rPr lang="it-IT" sz="2000" i="1" dirty="0"/>
              <a:t> </a:t>
            </a:r>
            <a:r>
              <a:rPr lang="it-IT" sz="2000" i="1" dirty="0" err="1"/>
              <a:t>pô</a:t>
            </a:r>
            <a:r>
              <a:rPr lang="it-IT" sz="2000" i="1" dirty="0"/>
              <a:t> essere: / sta vita ha </a:t>
            </a:r>
            <a:r>
              <a:rPr lang="it-IT" sz="2000" i="1" dirty="0" err="1"/>
              <a:t>dda</a:t>
            </a:r>
            <a:r>
              <a:rPr lang="it-IT" sz="2000" i="1" dirty="0"/>
              <a:t> </a:t>
            </a:r>
            <a:r>
              <a:rPr lang="it-IT" sz="2000" i="1" dirty="0" err="1"/>
              <a:t>fernì</a:t>
            </a:r>
            <a:r>
              <a:rPr lang="it-IT" sz="2000" i="1" dirty="0"/>
              <a:t>.//</a:t>
            </a:r>
          </a:p>
          <a:p>
            <a:pPr algn="r"/>
            <a:r>
              <a:rPr lang="it-IT" sz="2000" i="1" dirty="0" err="1"/>
              <a:t>Pigliaie</a:t>
            </a:r>
            <a:r>
              <a:rPr lang="it-IT" sz="2000" i="1" dirty="0"/>
              <a:t> ’nu </a:t>
            </a:r>
            <a:r>
              <a:rPr lang="it-IT" sz="2000" i="1" dirty="0" err="1"/>
              <a:t>sillabbario</a:t>
            </a:r>
            <a:r>
              <a:rPr lang="it-IT" sz="2000" i="1" dirty="0"/>
              <a:t>: /Rafele mio,  fa’ tu! /</a:t>
            </a:r>
            <a:br>
              <a:rPr lang="it-IT" sz="2000" i="1" dirty="0"/>
            </a:br>
            <a:r>
              <a:rPr lang="it-IT" sz="2000" i="1" dirty="0"/>
              <a:t>E me </a:t>
            </a:r>
            <a:r>
              <a:rPr lang="it-IT" sz="2000" i="1" dirty="0" err="1"/>
              <a:t>mettette</a:t>
            </a:r>
            <a:r>
              <a:rPr lang="it-IT" sz="2000" i="1" dirty="0"/>
              <a:t> a correre / cu A, E, I, O, U. //</a:t>
            </a:r>
          </a:p>
          <a:p>
            <a:pPr algn="r"/>
            <a:endParaRPr lang="it-IT" b="1" i="1" dirty="0"/>
          </a:p>
        </p:txBody>
      </p:sp>
      <p:sp>
        <p:nvSpPr>
          <p:cNvPr id="5" name="Titolo 1"/>
          <p:cNvSpPr>
            <a:spLocks noGrp="1"/>
          </p:cNvSpPr>
          <p:nvPr>
            <p:ph type="title"/>
          </p:nvPr>
        </p:nvSpPr>
        <p:spPr>
          <a:solidFill>
            <a:srgbClr val="C00000"/>
          </a:solidFill>
        </p:spPr>
        <p:style>
          <a:lnRef idx="2">
            <a:schemeClr val="dk1"/>
          </a:lnRef>
          <a:fillRef idx="1">
            <a:schemeClr val="lt1"/>
          </a:fillRef>
          <a:effectRef idx="0">
            <a:schemeClr val="dk1"/>
          </a:effectRef>
          <a:fontRef idx="minor">
            <a:schemeClr val="dk1"/>
          </a:fontRef>
        </p:style>
        <p:txBody>
          <a:bodyPr>
            <a:normAutofit/>
          </a:bodyPr>
          <a:lstStyle/>
          <a:p>
            <a:r>
              <a:rPr lang="it-IT"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 adesso tocca a </a:t>
            </a:r>
            <a:r>
              <a:rPr lang="it-IT" sz="4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voi…</a:t>
            </a:r>
            <a:endParaRPr lang="it-IT"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magine 5" descr="download.jpg"/>
          <p:cNvPicPr>
            <a:picLocks noChangeAspect="1"/>
          </p:cNvPicPr>
          <p:nvPr/>
        </p:nvPicPr>
        <p:blipFill>
          <a:blip r:embed="rId3" cstate="print"/>
          <a:stretch>
            <a:fillRect/>
          </a:stretch>
        </p:blipFill>
        <p:spPr>
          <a:xfrm>
            <a:off x="107504" y="1484784"/>
            <a:ext cx="2604290"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Immagine 7" descr="images (1).jpg"/>
          <p:cNvPicPr>
            <a:picLocks noChangeAspect="1"/>
          </p:cNvPicPr>
          <p:nvPr/>
        </p:nvPicPr>
        <p:blipFill>
          <a:blip r:embed="rId4" cstate="print"/>
          <a:stretch>
            <a:fillRect/>
          </a:stretch>
        </p:blipFill>
        <p:spPr>
          <a:xfrm>
            <a:off x="179513" y="3933056"/>
            <a:ext cx="1939806"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a:noAutofit/>
            <a:scene3d>
              <a:camera prst="orthographicFront"/>
              <a:lightRig rig="threePt" dir="t"/>
            </a:scene3d>
            <a:sp3d extrusionH="57150">
              <a:bevelT w="38100" h="38100" prst="convex"/>
            </a:sp3d>
          </a:bodyPr>
          <a:lstStyle/>
          <a:p>
            <a:br>
              <a:rPr lang="it-IT" sz="3600" b="1" dirty="0">
                <a:ln w="12700">
                  <a:solidFill>
                    <a:srgbClr val="FFFF00"/>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br>
            <a:br>
              <a:rPr lang="it-IT" sz="3600" b="1" dirty="0">
                <a:ln w="12700">
                  <a:solidFill>
                    <a:srgbClr val="FFFF00"/>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br>
            <a:br>
              <a:rPr lang="it-IT" sz="3600" b="1" dirty="0">
                <a:ln w="12700">
                  <a:solidFill>
                    <a:srgbClr val="FFFF00"/>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br>
            <a:r>
              <a:rPr lang="it-IT" sz="4000" b="1" dirty="0">
                <a:ln w="12700">
                  <a:solidFill>
                    <a:schemeClr val="accent1">
                      <a:lumMod val="50000"/>
                    </a:schemeClr>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t>La fonetica del Napolitano</a:t>
            </a:r>
          </a:p>
        </p:txBody>
      </p:sp>
      <p:sp>
        <p:nvSpPr>
          <p:cNvPr id="3" name="Segnaposto numero diapositiva 2"/>
          <p:cNvSpPr>
            <a:spLocks noGrp="1"/>
          </p:cNvSpPr>
          <p:nvPr>
            <p:ph type="sldNum" sz="quarter" idx="12"/>
          </p:nvPr>
        </p:nvSpPr>
        <p:spPr/>
        <p:txBody>
          <a:bodyPr/>
          <a:lstStyle/>
          <a:p>
            <a:fld id="{13E8B375-0E61-43CE-B050-F19E26E542C7}" type="slidenum">
              <a:rPr lang="it-IT" smtClean="0"/>
              <a:pPr/>
              <a:t>2</a:t>
            </a:fld>
            <a:endParaRPr lang="it-IT"/>
          </a:p>
        </p:txBody>
      </p:sp>
      <p:sp>
        <p:nvSpPr>
          <p:cNvPr id="5" name="CasellaDiTesto 4"/>
          <p:cNvSpPr txBox="1"/>
          <p:nvPr/>
        </p:nvSpPr>
        <p:spPr>
          <a:xfrm>
            <a:off x="179512" y="1340768"/>
            <a:ext cx="6120680" cy="54476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1600" dirty="0"/>
              <a:t>Per dare qualche informazione generale sulla fonetica della lingua napolitana mi sono avvalso di alcuni testi, che possono essere consultati per maggiori approfondimenti sia su questi aspetti, sia su quelli relativi alle caratteristiche morfologiche e sintattiche del Napolitano. In particolare, ho fatto riferimento a:</a:t>
            </a:r>
          </a:p>
          <a:p>
            <a:pPr algn="just"/>
            <a:endParaRPr lang="it-IT" sz="1600" dirty="0"/>
          </a:p>
          <a:p>
            <a:pPr>
              <a:buFont typeface="Arial" pitchFamily="34" charset="0"/>
              <a:buChar char="•"/>
            </a:pPr>
            <a:r>
              <a:rPr lang="it-IT" dirty="0"/>
              <a:t> </a:t>
            </a:r>
            <a:r>
              <a:rPr lang="it-IT" sz="1600" b="1" dirty="0">
                <a:solidFill>
                  <a:srgbClr val="C00000"/>
                </a:solidFill>
              </a:rPr>
              <a:t>Carlo IANDOLO, </a:t>
            </a:r>
            <a:r>
              <a:rPr lang="it-IT" sz="1600" b="1" i="1" dirty="0">
                <a:solidFill>
                  <a:srgbClr val="C00000"/>
                </a:solidFill>
              </a:rPr>
              <a:t>Grammatica Napoletana</a:t>
            </a:r>
            <a:r>
              <a:rPr lang="it-IT" sz="1600" b="1" dirty="0">
                <a:solidFill>
                  <a:srgbClr val="C00000"/>
                </a:solidFill>
              </a:rPr>
              <a:t>, Dieci regole per scrivere bene…e curiosità dialettali, Napoli, Cuzzolin, 2012</a:t>
            </a:r>
          </a:p>
          <a:p>
            <a:pPr>
              <a:buFont typeface="Arial" pitchFamily="34" charset="0"/>
              <a:buChar char="•"/>
            </a:pPr>
            <a:r>
              <a:rPr lang="it-IT" sz="1600" b="1" dirty="0">
                <a:solidFill>
                  <a:srgbClr val="C00000"/>
                </a:solidFill>
              </a:rPr>
              <a:t> Maria D’ACUNTO – Graziano MATTERA, </a:t>
            </a:r>
            <a:r>
              <a:rPr lang="it-IT" sz="1600" b="1" i="1" dirty="0" err="1">
                <a:solidFill>
                  <a:srgbClr val="C00000"/>
                </a:solidFill>
              </a:rPr>
              <a:t>Vall’a</a:t>
            </a:r>
            <a:r>
              <a:rPr lang="it-IT" sz="1600" b="1" i="1" dirty="0">
                <a:solidFill>
                  <a:srgbClr val="C00000"/>
                </a:solidFill>
              </a:rPr>
              <a:t> capì, </a:t>
            </a:r>
            <a:r>
              <a:rPr lang="it-IT" sz="1600" b="1" dirty="0">
                <a:solidFill>
                  <a:srgbClr val="C00000"/>
                </a:solidFill>
              </a:rPr>
              <a:t>Storia e grammatica della lingua napoletana, Napoli, Ed., Intra Moenia, 2013</a:t>
            </a:r>
          </a:p>
          <a:p>
            <a:pPr>
              <a:buFont typeface="Arial" pitchFamily="34" charset="0"/>
              <a:buChar char="•"/>
            </a:pPr>
            <a:r>
              <a:rPr lang="it-IT" sz="1600" b="1" dirty="0">
                <a:solidFill>
                  <a:srgbClr val="C00000"/>
                </a:solidFill>
              </a:rPr>
              <a:t>Nicola DE BLASI – Luigi IMPERATORE, </a:t>
            </a:r>
            <a:r>
              <a:rPr lang="it-IT" sz="1600" b="1" i="1" dirty="0">
                <a:solidFill>
                  <a:srgbClr val="C00000"/>
                </a:solidFill>
              </a:rPr>
              <a:t>Il napoletano parlato e scritto</a:t>
            </a:r>
            <a:r>
              <a:rPr lang="it-IT" sz="1600" b="1" dirty="0">
                <a:solidFill>
                  <a:srgbClr val="C00000"/>
                </a:solidFill>
              </a:rPr>
              <a:t>, Napoli, Dante &amp; Descartes, 1998</a:t>
            </a:r>
          </a:p>
          <a:p>
            <a:pPr>
              <a:buFont typeface="Arial" pitchFamily="34" charset="0"/>
              <a:buChar char="•"/>
            </a:pPr>
            <a:r>
              <a:rPr lang="it-IT" sz="1600" b="1" dirty="0">
                <a:solidFill>
                  <a:srgbClr val="C00000"/>
                </a:solidFill>
              </a:rPr>
              <a:t> Nicola DE BLASI – Francesco MONTUORI, </a:t>
            </a:r>
            <a:r>
              <a:rPr lang="it-IT" sz="1600" b="1" i="1" dirty="0">
                <a:solidFill>
                  <a:srgbClr val="C00000"/>
                </a:solidFill>
              </a:rPr>
              <a:t>Una lingua gentile.</a:t>
            </a:r>
            <a:r>
              <a:rPr lang="it-IT" sz="1600" b="1" dirty="0">
                <a:solidFill>
                  <a:srgbClr val="C00000"/>
                </a:solidFill>
              </a:rPr>
              <a:t> Storia e grafia del napoletano,  Napoli, </a:t>
            </a:r>
            <a:r>
              <a:rPr lang="it-IT" sz="1600" b="1" dirty="0" err="1">
                <a:solidFill>
                  <a:srgbClr val="C00000"/>
                </a:solidFill>
              </a:rPr>
              <a:t>Cronopio</a:t>
            </a:r>
            <a:r>
              <a:rPr lang="it-IT" sz="1600" b="1" dirty="0">
                <a:solidFill>
                  <a:srgbClr val="C00000"/>
                </a:solidFill>
              </a:rPr>
              <a:t>, 2020</a:t>
            </a:r>
          </a:p>
          <a:p>
            <a:pPr>
              <a:buFont typeface="Arial" pitchFamily="34" charset="0"/>
              <a:buChar char="•"/>
            </a:pPr>
            <a:r>
              <a:rPr lang="it-IT" sz="1600" b="1" dirty="0">
                <a:solidFill>
                  <a:srgbClr val="C00000"/>
                </a:solidFill>
              </a:rPr>
              <a:t> Salvatore ARGENZIANO, </a:t>
            </a:r>
            <a:r>
              <a:rPr lang="it-IT" sz="1600" b="1" i="1" dirty="0">
                <a:solidFill>
                  <a:srgbClr val="C00000"/>
                </a:solidFill>
              </a:rPr>
              <a:t>Grafia e grammatica napoletana</a:t>
            </a:r>
            <a:r>
              <a:rPr lang="it-IT" sz="1600" b="1" dirty="0">
                <a:solidFill>
                  <a:srgbClr val="C00000"/>
                </a:solidFill>
              </a:rPr>
              <a:t>, «La metafonia» &gt; </a:t>
            </a:r>
            <a:r>
              <a:rPr lang="it-IT" sz="1400" b="1" dirty="0">
                <a:solidFill>
                  <a:srgbClr val="C00000"/>
                </a:solidFill>
                <a:hlinkClick r:id="rId2"/>
              </a:rPr>
              <a:t>https://www.vesuvioweb.com/it/wp-content/uploads/Salvatore-Argenziano-Metafonia-Grafia-e-grammatica-napoletana-vesuvioweb-2017.pdf</a:t>
            </a:r>
            <a:r>
              <a:rPr lang="it-IT" sz="1400" b="1" dirty="0">
                <a:solidFill>
                  <a:srgbClr val="C00000"/>
                </a:solidFill>
              </a:rPr>
              <a:t> </a:t>
            </a:r>
            <a:endParaRPr lang="it-IT" sz="1600" b="1" dirty="0">
              <a:solidFill>
                <a:srgbClr val="C00000"/>
              </a:solidFill>
            </a:endParaRPr>
          </a:p>
        </p:txBody>
      </p:sp>
      <p:pic>
        <p:nvPicPr>
          <p:cNvPr id="6" name="Immagine 5" descr="iandolo.jpg"/>
          <p:cNvPicPr>
            <a:picLocks noChangeAspect="1"/>
          </p:cNvPicPr>
          <p:nvPr/>
        </p:nvPicPr>
        <p:blipFill>
          <a:blip r:embed="rId3" cstate="print"/>
          <a:stretch>
            <a:fillRect/>
          </a:stretch>
        </p:blipFill>
        <p:spPr>
          <a:xfrm>
            <a:off x="6354152" y="1072169"/>
            <a:ext cx="2540522" cy="2376264"/>
          </a:xfrm>
          <a:prstGeom prst="rect">
            <a:avLst/>
          </a:prstGeom>
          <a:ln>
            <a:noFill/>
          </a:ln>
          <a:effectLst>
            <a:outerShdw blurRad="292100" dist="139700" dir="2700000" algn="tl" rotWithShape="0">
              <a:srgbClr val="333333">
                <a:alpha val="65000"/>
              </a:srgbClr>
            </a:outerShdw>
          </a:effectLst>
        </p:spPr>
      </p:pic>
      <p:pic>
        <p:nvPicPr>
          <p:cNvPr id="7" name="Immagine 6" descr="d'acunto.jpg"/>
          <p:cNvPicPr>
            <a:picLocks noChangeAspect="1"/>
          </p:cNvPicPr>
          <p:nvPr/>
        </p:nvPicPr>
        <p:blipFill>
          <a:blip r:embed="rId4" cstate="print"/>
          <a:stretch>
            <a:fillRect/>
          </a:stretch>
        </p:blipFill>
        <p:spPr>
          <a:xfrm>
            <a:off x="6300192" y="3140968"/>
            <a:ext cx="2664296" cy="3185135"/>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it-IT" sz="4000" b="1" dirty="0">
                <a:ln w="12700">
                  <a:solidFill>
                    <a:schemeClr val="accent1">
                      <a:lumMod val="50000"/>
                    </a:schemeClr>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t>La fonetica del Napolitano</a:t>
            </a:r>
            <a:endParaRPr lang="it-IT" sz="4000" dirty="0"/>
          </a:p>
        </p:txBody>
      </p:sp>
      <p:sp>
        <p:nvSpPr>
          <p:cNvPr id="3" name="Segnaposto numero diapositiva 2"/>
          <p:cNvSpPr>
            <a:spLocks noGrp="1"/>
          </p:cNvSpPr>
          <p:nvPr>
            <p:ph type="sldNum" sz="quarter" idx="12"/>
          </p:nvPr>
        </p:nvSpPr>
        <p:spPr/>
        <p:txBody>
          <a:bodyPr/>
          <a:lstStyle/>
          <a:p>
            <a:fld id="{13E8B375-0E61-43CE-B050-F19E26E542C7}" type="slidenum">
              <a:rPr lang="it-IT" smtClean="0"/>
              <a:pPr/>
              <a:t>3</a:t>
            </a:fld>
            <a:endParaRPr lang="it-IT"/>
          </a:p>
        </p:txBody>
      </p:sp>
      <p:sp>
        <p:nvSpPr>
          <p:cNvPr id="4" name="CasellaDiTesto 3"/>
          <p:cNvSpPr txBox="1"/>
          <p:nvPr/>
        </p:nvSpPr>
        <p:spPr>
          <a:xfrm>
            <a:off x="323528" y="1772816"/>
            <a:ext cx="5832648" cy="369332"/>
          </a:xfrm>
          <a:prstGeom prst="rect">
            <a:avLst/>
          </a:prstGeom>
          <a:noFill/>
        </p:spPr>
        <p:txBody>
          <a:bodyPr wrap="square" rtlCol="0">
            <a:spAutoFit/>
          </a:bodyPr>
          <a:lstStyle/>
          <a:p>
            <a:endParaRPr lang="it-IT" dirty="0"/>
          </a:p>
        </p:txBody>
      </p:sp>
      <p:sp>
        <p:nvSpPr>
          <p:cNvPr id="6" name="CasellaDiTesto 5"/>
          <p:cNvSpPr txBox="1"/>
          <p:nvPr/>
        </p:nvSpPr>
        <p:spPr>
          <a:xfrm>
            <a:off x="251520" y="1484784"/>
            <a:ext cx="6192688" cy="480131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a:t>Il </a:t>
            </a:r>
            <a:r>
              <a:rPr lang="it-IT" b="1" i="1" dirty="0"/>
              <a:t>Napolitano,</a:t>
            </a:r>
            <a:r>
              <a:rPr lang="it-IT" dirty="0"/>
              <a:t> come abbiamo visto, è una lingua romanza (neolatina), non un dialetto dell’Italiano né una semplice parlata locale. Caratterizzato com’è dal suo sostrato latino, ma anche dagli idiomi preesistenti (come l’osco) e dalle lingue dei vari conquistatori che si sono avvicendati, esso porta con sé le caratteristiche fonetiche, lessicali e grammaticali di </a:t>
            </a:r>
            <a:r>
              <a:rPr lang="it-IT" b="1" dirty="0"/>
              <a:t>otto secoli di storia e di cultura </a:t>
            </a:r>
            <a:r>
              <a:rPr lang="it-IT" dirty="0"/>
              <a:t>vissuti</a:t>
            </a:r>
            <a:r>
              <a:rPr lang="it-IT" b="1" dirty="0"/>
              <a:t> </a:t>
            </a:r>
            <a:r>
              <a:rPr lang="it-IT" dirty="0"/>
              <a:t>da una Città che è stata a lungo l’indiscussa capitale dell’unico vero Stato nella frammentata penisola italiana.</a:t>
            </a:r>
          </a:p>
          <a:p>
            <a:pPr algn="just"/>
            <a:r>
              <a:rPr lang="it-IT" dirty="0"/>
              <a:t>Ciò significa che il Napolitano va considerato, di fatto, una </a:t>
            </a:r>
            <a:r>
              <a:rPr lang="it-IT" b="1" i="1" dirty="0"/>
              <a:t>lingua regionale</a:t>
            </a:r>
            <a:r>
              <a:rPr lang="it-IT" dirty="0"/>
              <a:t> che va quindi opportunamente tutelata, ma prima ancora conosciuta , studiata e praticata. </a:t>
            </a:r>
          </a:p>
          <a:p>
            <a:pPr algn="just"/>
            <a:r>
              <a:rPr lang="it-IT" dirty="0"/>
              <a:t>Pur nella consapevolezza che ne esistono moltissime </a:t>
            </a:r>
            <a:r>
              <a:rPr lang="it-IT" b="1" dirty="0"/>
              <a:t>varietà locali e dialettali</a:t>
            </a:r>
            <a:r>
              <a:rPr lang="it-IT" dirty="0"/>
              <a:t>, è comunque possibile approfondire le </a:t>
            </a:r>
            <a:r>
              <a:rPr lang="it-IT" b="1" dirty="0"/>
              <a:t>caratteristiche comuni </a:t>
            </a:r>
            <a:r>
              <a:rPr lang="it-IT" dirty="0"/>
              <a:t>del Napolitano, a partire da quelle fonetiche, per normarne  l’ortografia senza mortificarne la vitalità o omologarne la varietà.</a:t>
            </a:r>
            <a:endParaRPr lang="it-IT" b="1" i="1" dirty="0"/>
          </a:p>
        </p:txBody>
      </p:sp>
      <p:pic>
        <p:nvPicPr>
          <p:cNvPr id="7" name="Immagine 6" descr="images (2).jpg"/>
          <p:cNvPicPr>
            <a:picLocks noChangeAspect="1"/>
          </p:cNvPicPr>
          <p:nvPr/>
        </p:nvPicPr>
        <p:blipFill>
          <a:blip r:embed="rId2" cstate="print"/>
          <a:stretch>
            <a:fillRect/>
          </a:stretch>
        </p:blipFill>
        <p:spPr>
          <a:xfrm>
            <a:off x="6588223" y="1412776"/>
            <a:ext cx="2389123" cy="1583324"/>
          </a:xfrm>
          <a:prstGeom prst="rect">
            <a:avLst/>
          </a:prstGeom>
          <a:ln>
            <a:noFill/>
          </a:ln>
          <a:effectLst>
            <a:outerShdw blurRad="292100" dist="139700" dir="2700000" algn="tl" rotWithShape="0">
              <a:srgbClr val="333333">
                <a:alpha val="65000"/>
              </a:srgbClr>
            </a:outerShdw>
          </a:effectLst>
        </p:spPr>
      </p:pic>
      <p:pic>
        <p:nvPicPr>
          <p:cNvPr id="8" name="Immagine 7" descr="images (3).jpg"/>
          <p:cNvPicPr>
            <a:picLocks noChangeAspect="1"/>
          </p:cNvPicPr>
          <p:nvPr/>
        </p:nvPicPr>
        <p:blipFill>
          <a:blip r:embed="rId3" cstate="print"/>
          <a:stretch>
            <a:fillRect/>
          </a:stretch>
        </p:blipFill>
        <p:spPr>
          <a:xfrm>
            <a:off x="6660232" y="3284984"/>
            <a:ext cx="2294051" cy="2088232"/>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69FB22C2-29D7-FA9E-7768-07C3C6F4A06C}"/>
              </a:ext>
            </a:extLst>
          </p:cNvPr>
          <p:cNvSpPr>
            <a:spLocks noGrp="1"/>
          </p:cNvSpPr>
          <p:nvPr>
            <p:ph type="sldNum" sz="quarter" idx="12"/>
          </p:nvPr>
        </p:nvSpPr>
        <p:spPr/>
        <p:txBody>
          <a:bodyPr/>
          <a:lstStyle/>
          <a:p>
            <a:fld id="{13E8B375-0E61-43CE-B050-F19E26E542C7}" type="slidenum">
              <a:rPr lang="it-IT" smtClean="0"/>
              <a:pPr/>
              <a:t>4</a:t>
            </a:fld>
            <a:endParaRPr lang="it-IT"/>
          </a:p>
        </p:txBody>
      </p:sp>
      <p:sp>
        <p:nvSpPr>
          <p:cNvPr id="4" name="Titolo 1">
            <a:extLst>
              <a:ext uri="{FF2B5EF4-FFF2-40B4-BE49-F238E27FC236}">
                <a16:creationId xmlns:a16="http://schemas.microsoft.com/office/drawing/2014/main" id="{BAA3668D-E829-13F1-17B4-C4A54283243C}"/>
              </a:ext>
            </a:extLst>
          </p:cNvPr>
          <p:cNvSpPr>
            <a:spLocks noGrp="1"/>
          </p:cNvSpPr>
          <p:nvPr>
            <p:ph type="title"/>
          </p:nvPr>
        </p:nvSpPr>
        <p:spPr>
          <a:xfrm>
            <a:off x="301625" y="228600"/>
            <a:ext cx="8534400" cy="758825"/>
          </a:xfr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a:noAutofit/>
            <a:scene3d>
              <a:camera prst="orthographicFront"/>
              <a:lightRig rig="threePt" dir="t"/>
            </a:scene3d>
            <a:sp3d extrusionH="57150">
              <a:bevelT w="38100" h="38100" prst="convex"/>
            </a:sp3d>
          </a:bodyPr>
          <a:lstStyle/>
          <a:p>
            <a:br>
              <a:rPr lang="it-IT" sz="3600" b="1" dirty="0">
                <a:ln w="12700">
                  <a:solidFill>
                    <a:srgbClr val="FFFF00"/>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br>
            <a:br>
              <a:rPr lang="it-IT" sz="3600" b="1" dirty="0">
                <a:ln w="12700">
                  <a:solidFill>
                    <a:srgbClr val="FFFF00"/>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br>
            <a:br>
              <a:rPr lang="it-IT" sz="3600" b="1" dirty="0">
                <a:ln w="12700">
                  <a:solidFill>
                    <a:srgbClr val="FFFF00"/>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br>
            <a:r>
              <a:rPr lang="it-IT" sz="4000" b="1" dirty="0">
                <a:ln w="12700">
                  <a:solidFill>
                    <a:schemeClr val="accent1">
                      <a:lumMod val="50000"/>
                    </a:schemeClr>
                  </a:solidFill>
                  <a:prstDash val="solid"/>
                </a:ln>
                <a:solidFill>
                  <a:schemeClr val="tx1"/>
                </a:solidFill>
                <a:effectLst>
                  <a:glow rad="101600">
                    <a:schemeClr val="accent1">
                      <a:satMod val="175000"/>
                      <a:alpha val="40000"/>
                    </a:schemeClr>
                  </a:glow>
                  <a:outerShdw blurRad="41275" dist="20320" dir="1800000" algn="tl" rotWithShape="0">
                    <a:srgbClr val="000000">
                      <a:alpha val="40000"/>
                    </a:srgbClr>
                  </a:outerShdw>
                </a:effectLst>
              </a:rPr>
              <a:t>La fonetica del Napolitano</a:t>
            </a:r>
          </a:p>
        </p:txBody>
      </p:sp>
      <p:pic>
        <p:nvPicPr>
          <p:cNvPr id="6" name="Immagine 5">
            <a:extLst>
              <a:ext uri="{FF2B5EF4-FFF2-40B4-BE49-F238E27FC236}">
                <a16:creationId xmlns:a16="http://schemas.microsoft.com/office/drawing/2014/main" id="{83EF8086-E87C-8849-2CE8-458FF4236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508963"/>
            <a:ext cx="4505162" cy="4545109"/>
          </a:xfrm>
          <a:prstGeom prst="rect">
            <a:avLst/>
          </a:prstGeom>
          <a:ln>
            <a:noFill/>
          </a:ln>
          <a:effectLst>
            <a:outerShdw blurRad="292100" dist="139700" dir="2700000" algn="tl" rotWithShape="0">
              <a:srgbClr val="333333">
                <a:alpha val="65000"/>
              </a:srgbClr>
            </a:outerShdw>
          </a:effectLst>
        </p:spPr>
      </p:pic>
      <p:pic>
        <p:nvPicPr>
          <p:cNvPr id="8" name="Immagine 7">
            <a:extLst>
              <a:ext uri="{FF2B5EF4-FFF2-40B4-BE49-F238E27FC236}">
                <a16:creationId xmlns:a16="http://schemas.microsoft.com/office/drawing/2014/main" id="{406426CA-10E2-31A0-1D82-99BC33A3A6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0" y="1477345"/>
            <a:ext cx="4104458" cy="346382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79994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B540C1-E33F-3038-FE34-3C3B215B1AE8}"/>
              </a:ext>
            </a:extLst>
          </p:cNvPr>
          <p:cNvSpPr>
            <a:spLocks noGrp="1"/>
          </p:cNvSpPr>
          <p:nvPr>
            <p:ph type="title"/>
          </p:nvPr>
        </p:nvSpPr>
        <p:spPr>
          <a:solidFill>
            <a:schemeClr val="accent2">
              <a:lumMod val="40000"/>
              <a:lumOff val="60000"/>
            </a:schemeClr>
          </a:solidFill>
          <a:ln w="28575">
            <a:solidFill>
              <a:schemeClr val="tx1"/>
            </a:solidFill>
          </a:ln>
        </p:spPr>
        <p:txBody>
          <a:bodyPr/>
          <a:lstStyle/>
          <a:p>
            <a:r>
              <a:rPr lang="it-IT" b="1" dirty="0">
                <a:solidFill>
                  <a:schemeClr val="tx1"/>
                </a:solidFill>
                <a:effectLst>
                  <a:outerShdw blurRad="38100" dist="38100" dir="2700000" algn="tl">
                    <a:srgbClr val="000000">
                      <a:alpha val="43137"/>
                    </a:srgbClr>
                  </a:outerShdw>
                </a:effectLst>
              </a:rPr>
              <a:t>L’alfabeto fonetico internazionale IPA</a:t>
            </a:r>
          </a:p>
        </p:txBody>
      </p:sp>
      <p:sp>
        <p:nvSpPr>
          <p:cNvPr id="3" name="Segnaposto numero diapositiva 2">
            <a:extLst>
              <a:ext uri="{FF2B5EF4-FFF2-40B4-BE49-F238E27FC236}">
                <a16:creationId xmlns:a16="http://schemas.microsoft.com/office/drawing/2014/main" id="{467CD542-1894-BC85-0560-71143CC2BE71}"/>
              </a:ext>
            </a:extLst>
          </p:cNvPr>
          <p:cNvSpPr>
            <a:spLocks noGrp="1"/>
          </p:cNvSpPr>
          <p:nvPr>
            <p:ph type="sldNum" sz="quarter" idx="12"/>
          </p:nvPr>
        </p:nvSpPr>
        <p:spPr/>
        <p:txBody>
          <a:bodyPr/>
          <a:lstStyle/>
          <a:p>
            <a:fld id="{13E8B375-0E61-43CE-B050-F19E26E542C7}" type="slidenum">
              <a:rPr lang="it-IT" smtClean="0"/>
              <a:pPr/>
              <a:t>5</a:t>
            </a:fld>
            <a:endParaRPr lang="it-IT"/>
          </a:p>
        </p:txBody>
      </p:sp>
      <p:pic>
        <p:nvPicPr>
          <p:cNvPr id="5" name="Immagine 4">
            <a:extLst>
              <a:ext uri="{FF2B5EF4-FFF2-40B4-BE49-F238E27FC236}">
                <a16:creationId xmlns:a16="http://schemas.microsoft.com/office/drawing/2014/main" id="{7184BF9C-9D94-FDB6-805B-9D2DF35753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412776"/>
            <a:ext cx="8613627" cy="4606218"/>
          </a:xfrm>
          <a:prstGeom prst="rect">
            <a:avLst/>
          </a:prstGeom>
        </p:spPr>
      </p:pic>
    </p:spTree>
    <p:extLst>
      <p:ext uri="{BB962C8B-B14F-4D97-AF65-F5344CB8AC3E}">
        <p14:creationId xmlns:p14="http://schemas.microsoft.com/office/powerpoint/2010/main" val="3078772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style>
          <a:lnRef idx="2">
            <a:schemeClr val="dk1"/>
          </a:lnRef>
          <a:fillRef idx="1">
            <a:schemeClr val="lt1"/>
          </a:fillRef>
          <a:effectRef idx="0">
            <a:schemeClr val="dk1"/>
          </a:effectRef>
          <a:fontRef idx="minor">
            <a:schemeClr val="dk1"/>
          </a:fontRef>
        </p:style>
        <p:txBody>
          <a:bodyPr>
            <a:normAutofit/>
          </a:bodyPr>
          <a:lstStyle/>
          <a:p>
            <a:r>
              <a:rPr lang="it-IT" sz="4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Le vocali nel Napolitano</a:t>
            </a:r>
            <a:endParaRPr lang="it-IT" sz="4000" dirty="0"/>
          </a:p>
        </p:txBody>
      </p:sp>
      <p:sp>
        <p:nvSpPr>
          <p:cNvPr id="3" name="Segnaposto numero diapositiva 2"/>
          <p:cNvSpPr>
            <a:spLocks noGrp="1"/>
          </p:cNvSpPr>
          <p:nvPr>
            <p:ph type="sldNum" sz="quarter" idx="12"/>
          </p:nvPr>
        </p:nvSpPr>
        <p:spPr/>
        <p:txBody>
          <a:bodyPr/>
          <a:lstStyle/>
          <a:p>
            <a:fld id="{13E8B375-0E61-43CE-B050-F19E26E542C7}" type="slidenum">
              <a:rPr lang="it-IT" smtClean="0"/>
              <a:pPr/>
              <a:t>6</a:t>
            </a:fld>
            <a:endParaRPr lang="it-IT"/>
          </a:p>
        </p:txBody>
      </p:sp>
      <p:sp>
        <p:nvSpPr>
          <p:cNvPr id="4" name="CasellaDiTesto 3"/>
          <p:cNvSpPr txBox="1"/>
          <p:nvPr/>
        </p:nvSpPr>
        <p:spPr>
          <a:xfrm>
            <a:off x="1691680" y="1484785"/>
            <a:ext cx="7272808" cy="486287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a:t>L’alfabeto  della lingua napolitana comprende, oltre alle 7  vocali (o ‘sonanti’) presenti nell’Italiano  (</a:t>
            </a:r>
            <a:r>
              <a:rPr lang="it-IT" b="1" i="1" dirty="0"/>
              <a:t>i – </a:t>
            </a:r>
            <a:r>
              <a:rPr lang="it-IT" b="1" i="1" dirty="0" err="1"/>
              <a:t>é</a:t>
            </a:r>
            <a:r>
              <a:rPr lang="it-IT" b="1" i="1" dirty="0"/>
              <a:t> – è – a – ò – ó – u</a:t>
            </a:r>
            <a:r>
              <a:rPr lang="it-IT" dirty="0"/>
              <a:t>), anche le semivocali indicate coi grafemi </a:t>
            </a:r>
            <a:r>
              <a:rPr lang="it-IT" b="1" i="1" dirty="0"/>
              <a:t>/j/ </a:t>
            </a:r>
            <a:r>
              <a:rPr lang="it-IT" i="1" dirty="0"/>
              <a:t>e</a:t>
            </a:r>
            <a:r>
              <a:rPr lang="it-IT" b="1" i="1" dirty="0"/>
              <a:t> /w/,</a:t>
            </a:r>
            <a:r>
              <a:rPr lang="it-IT" i="1" dirty="0"/>
              <a:t> </a:t>
            </a:r>
            <a:r>
              <a:rPr lang="it-IT" dirty="0"/>
              <a:t>nonché la vocale atona indistinta (</a:t>
            </a:r>
            <a:r>
              <a:rPr lang="it-IT" i="1" dirty="0"/>
              <a:t>schwa</a:t>
            </a:r>
            <a:r>
              <a:rPr lang="it-IT" dirty="0"/>
              <a:t>), indicata nell’alfabeto fonetico internazionale (IPA) col grafema </a:t>
            </a:r>
            <a:r>
              <a:rPr lang="it-IT" b="1" dirty="0"/>
              <a:t>/</a:t>
            </a:r>
            <a:r>
              <a:rPr lang="it-IT" sz="2000" b="1" dirty="0">
                <a:cs typeface="Arial"/>
              </a:rPr>
              <a:t>ɘ/</a:t>
            </a:r>
            <a:r>
              <a:rPr lang="it-IT" dirty="0">
                <a:cs typeface="Arial"/>
              </a:rPr>
              <a:t>. </a:t>
            </a:r>
            <a:r>
              <a:rPr lang="it-IT" b="1" dirty="0">
                <a:cs typeface="Arial"/>
              </a:rPr>
              <a:t>Le sonanti, quindi, in totale sono 10.</a:t>
            </a:r>
          </a:p>
          <a:p>
            <a:pPr algn="just"/>
            <a:r>
              <a:rPr lang="it-IT" b="1" i="1" dirty="0">
                <a:solidFill>
                  <a:srgbClr val="FF0000"/>
                </a:solidFill>
              </a:rPr>
              <a:t>[ a ] [ e ] [ o ]</a:t>
            </a:r>
          </a:p>
          <a:p>
            <a:pPr algn="just"/>
            <a:r>
              <a:rPr lang="it-IT" dirty="0"/>
              <a:t>Si pronunciano sempre ad inizio di parola. Nel caso della </a:t>
            </a:r>
            <a:r>
              <a:rPr lang="it-IT" b="1" dirty="0"/>
              <a:t>/e/</a:t>
            </a:r>
            <a:r>
              <a:rPr lang="it-IT" dirty="0"/>
              <a:t> e della </a:t>
            </a:r>
            <a:r>
              <a:rPr lang="it-IT" b="1" dirty="0"/>
              <a:t>/o/</a:t>
            </a:r>
            <a:r>
              <a:rPr lang="it-IT" dirty="0"/>
              <a:t>, la loro pronuncia può essere chiusa ( </a:t>
            </a:r>
            <a:r>
              <a:rPr lang="it-IT" b="1" i="1" dirty="0"/>
              <a:t>é -  ó</a:t>
            </a:r>
            <a:r>
              <a:rPr lang="it-IT" b="1" dirty="0"/>
              <a:t> </a:t>
            </a:r>
            <a:r>
              <a:rPr lang="it-IT" dirty="0"/>
              <a:t>) </a:t>
            </a:r>
            <a:r>
              <a:rPr lang="it-IT" dirty="0">
                <a:sym typeface="Wingdings" pitchFamily="2" charset="2"/>
              </a:rPr>
              <a:t> es</a:t>
            </a:r>
            <a:r>
              <a:rPr lang="it-IT" i="1" dirty="0">
                <a:sym typeface="Wingdings" pitchFamily="2" charset="2"/>
              </a:rPr>
              <a:t>.: sera, tiene </a:t>
            </a:r>
            <a:r>
              <a:rPr lang="it-IT" dirty="0">
                <a:sym typeface="Wingdings" pitchFamily="2" charset="2"/>
              </a:rPr>
              <a:t>; </a:t>
            </a:r>
            <a:r>
              <a:rPr lang="it-IT" i="1" dirty="0">
                <a:sym typeface="Wingdings" pitchFamily="2" charset="2"/>
              </a:rPr>
              <a:t>voce, </a:t>
            </a:r>
            <a:r>
              <a:rPr lang="it-IT" i="1" dirty="0" err="1">
                <a:sym typeface="Wingdings" pitchFamily="2" charset="2"/>
              </a:rPr>
              <a:t>doce</a:t>
            </a:r>
            <a:r>
              <a:rPr lang="it-IT" dirty="0">
                <a:sym typeface="Wingdings" pitchFamily="2" charset="2"/>
              </a:rPr>
              <a:t>; </a:t>
            </a:r>
            <a:r>
              <a:rPr lang="it-IT" dirty="0"/>
              <a:t>oppure aperta ( </a:t>
            </a:r>
            <a:r>
              <a:rPr lang="it-IT" b="1" i="1" dirty="0"/>
              <a:t>è  - ò</a:t>
            </a:r>
            <a:r>
              <a:rPr lang="it-IT" dirty="0"/>
              <a:t>) </a:t>
            </a:r>
            <a:r>
              <a:rPr lang="it-IT" dirty="0">
                <a:sym typeface="Wingdings" pitchFamily="2" charset="2"/>
              </a:rPr>
              <a:t> es.: </a:t>
            </a:r>
            <a:r>
              <a:rPr lang="it-IT" i="1" dirty="0">
                <a:sym typeface="Wingdings" pitchFamily="2" charset="2"/>
              </a:rPr>
              <a:t>gente, </a:t>
            </a:r>
            <a:r>
              <a:rPr lang="it-IT" i="1" dirty="0" err="1">
                <a:sym typeface="Wingdings" pitchFamily="2" charset="2"/>
              </a:rPr>
              <a:t>evera</a:t>
            </a:r>
            <a:r>
              <a:rPr lang="it-IT" i="1" dirty="0">
                <a:sym typeface="Wingdings" pitchFamily="2" charset="2"/>
              </a:rPr>
              <a:t>; voglio, sora</a:t>
            </a:r>
            <a:r>
              <a:rPr lang="it-IT" dirty="0"/>
              <a:t>.</a:t>
            </a:r>
          </a:p>
          <a:p>
            <a:pPr algn="just"/>
            <a:r>
              <a:rPr lang="it-IT" dirty="0"/>
              <a:t>Queste due vocali, anche se sono sempre segnate, quando sono atone (non accentate) oppure presenti alla fine della parola, sono lette in modo indistinto, ma non certo muto </a:t>
            </a:r>
            <a:r>
              <a:rPr lang="it-IT" dirty="0">
                <a:sym typeface="Wingdings" pitchFamily="2" charset="2"/>
              </a:rPr>
              <a:t> (il corrispondente grafema  IPA è quello citato dello </a:t>
            </a:r>
            <a:r>
              <a:rPr lang="it-IT" i="1" dirty="0" err="1">
                <a:sym typeface="Wingdings" pitchFamily="2" charset="2"/>
              </a:rPr>
              <a:t>shwa</a:t>
            </a:r>
            <a:r>
              <a:rPr lang="it-IT" dirty="0">
                <a:sym typeface="Wingdings" pitchFamily="2" charset="2"/>
              </a:rPr>
              <a:t> </a:t>
            </a:r>
            <a:r>
              <a:rPr lang="it-IT" sz="2000" dirty="0"/>
              <a:t>/</a:t>
            </a:r>
            <a:r>
              <a:rPr lang="it-IT" sz="2000" b="1" dirty="0">
                <a:cs typeface="Arial"/>
              </a:rPr>
              <a:t>ɘ</a:t>
            </a:r>
            <a:r>
              <a:rPr lang="it-IT" sz="2000" dirty="0">
                <a:cs typeface="Arial"/>
              </a:rPr>
              <a:t>/). </a:t>
            </a:r>
            <a:r>
              <a:rPr lang="it-IT" dirty="0">
                <a:cs typeface="Arial"/>
              </a:rPr>
              <a:t>Ci sono però alcune eccezioni (ad esempio quando un aggettivo precede il nome). In tali casi si ha una pronuncia forte e distinta </a:t>
            </a:r>
            <a:r>
              <a:rPr lang="it-IT" dirty="0">
                <a:cs typeface="Arial"/>
                <a:sym typeface="Wingdings" pitchFamily="2" charset="2"/>
              </a:rPr>
              <a:t> Es: : </a:t>
            </a:r>
            <a:r>
              <a:rPr lang="it-IT" i="1" dirty="0">
                <a:cs typeface="Arial"/>
                <a:sym typeface="Wingdings" pitchFamily="2" charset="2"/>
              </a:rPr>
              <a:t>Nu bell</a:t>
            </a:r>
            <a:r>
              <a:rPr lang="it-IT" i="1" u="sng" dirty="0">
                <a:cs typeface="Arial"/>
                <a:sym typeface="Wingdings" pitchFamily="2" charset="2"/>
              </a:rPr>
              <a:t>u</a:t>
            </a:r>
            <a:r>
              <a:rPr lang="it-IT" i="1" dirty="0">
                <a:cs typeface="Arial"/>
                <a:sym typeface="Wingdings" pitchFamily="2" charset="2"/>
              </a:rPr>
              <a:t> guaglione, </a:t>
            </a:r>
            <a:r>
              <a:rPr lang="it-IT" i="1" dirty="0" err="1">
                <a:cs typeface="Arial"/>
                <a:sym typeface="Wingdings" pitchFamily="2" charset="2"/>
              </a:rPr>
              <a:t>na</a:t>
            </a:r>
            <a:r>
              <a:rPr lang="it-IT" i="1" dirty="0">
                <a:cs typeface="Arial"/>
                <a:sym typeface="Wingdings" pitchFamily="2" charset="2"/>
              </a:rPr>
              <a:t> </a:t>
            </a:r>
            <a:r>
              <a:rPr lang="it-IT" i="1" dirty="0" err="1">
                <a:cs typeface="Arial"/>
                <a:sym typeface="Wingdings" pitchFamily="2" charset="2"/>
              </a:rPr>
              <a:t>bbon</a:t>
            </a:r>
            <a:r>
              <a:rPr lang="it-IT" i="1" u="sng" dirty="0" err="1">
                <a:cs typeface="Arial"/>
                <a:sym typeface="Wingdings" pitchFamily="2" charset="2"/>
              </a:rPr>
              <a:t>a</a:t>
            </a:r>
            <a:r>
              <a:rPr lang="it-IT" i="1" dirty="0">
                <a:cs typeface="Arial"/>
                <a:sym typeface="Wingdings" pitchFamily="2" charset="2"/>
              </a:rPr>
              <a:t> cosa, gentil</a:t>
            </a:r>
            <a:r>
              <a:rPr lang="it-IT" i="1" u="sng" dirty="0">
                <a:cs typeface="Arial"/>
                <a:sym typeface="Wingdings" pitchFamily="2" charset="2"/>
              </a:rPr>
              <a:t>e</a:t>
            </a:r>
            <a:r>
              <a:rPr lang="it-IT" i="1" dirty="0">
                <a:cs typeface="Arial"/>
                <a:sym typeface="Wingdings" pitchFamily="2" charset="2"/>
              </a:rPr>
              <a:t> </a:t>
            </a:r>
            <a:r>
              <a:rPr lang="it-IT" i="1" dirty="0" err="1">
                <a:cs typeface="Arial"/>
                <a:sym typeface="Wingdings" pitchFamily="2" charset="2"/>
              </a:rPr>
              <a:t>signure</a:t>
            </a:r>
            <a:r>
              <a:rPr lang="it-IT" i="1" dirty="0">
                <a:cs typeface="Arial"/>
                <a:sym typeface="Wingdings" pitchFamily="2" charset="2"/>
              </a:rPr>
              <a:t>… La vocale /</a:t>
            </a:r>
            <a:r>
              <a:rPr lang="it-IT" b="1" i="1" dirty="0">
                <a:cs typeface="Arial"/>
                <a:sym typeface="Wingdings" pitchFamily="2" charset="2"/>
              </a:rPr>
              <a:t>a</a:t>
            </a:r>
            <a:r>
              <a:rPr lang="it-IT" i="1" dirty="0">
                <a:cs typeface="Arial"/>
                <a:sym typeface="Wingdings" pitchFamily="2" charset="2"/>
              </a:rPr>
              <a:t>/ - </a:t>
            </a:r>
            <a:r>
              <a:rPr lang="it-IT" dirty="0">
                <a:cs typeface="Arial"/>
                <a:sym typeface="Wingdings" pitchFamily="2" charset="2"/>
              </a:rPr>
              <a:t>in posizione sia intermedia sia finale –è generalmente pronunciata in modo più netto e distint0.</a:t>
            </a:r>
            <a:endParaRPr lang="it-IT" dirty="0">
              <a:cs typeface="Arial"/>
            </a:endParaRPr>
          </a:p>
        </p:txBody>
      </p:sp>
      <p:pic>
        <p:nvPicPr>
          <p:cNvPr id="5" name="Immagine 4" descr="images.jpg"/>
          <p:cNvPicPr>
            <a:picLocks noChangeAspect="1"/>
          </p:cNvPicPr>
          <p:nvPr/>
        </p:nvPicPr>
        <p:blipFill>
          <a:blip r:embed="rId2" cstate="print"/>
          <a:stretch>
            <a:fillRect/>
          </a:stretch>
        </p:blipFill>
        <p:spPr>
          <a:xfrm>
            <a:off x="179511" y="1484784"/>
            <a:ext cx="1470905" cy="1296144"/>
          </a:xfrm>
          <a:prstGeom prst="rect">
            <a:avLst/>
          </a:prstGeom>
          <a:ln>
            <a:noFill/>
          </a:ln>
          <a:effectLst>
            <a:outerShdw blurRad="292100" dist="139700" dir="2700000" algn="tl" rotWithShape="0">
              <a:srgbClr val="333333">
                <a:alpha val="65000"/>
              </a:srgbClr>
            </a:outerShdw>
          </a:effectLst>
        </p:spPr>
      </p:pic>
      <p:sp>
        <p:nvSpPr>
          <p:cNvPr id="8" name="Rettangolo 7"/>
          <p:cNvSpPr/>
          <p:nvPr/>
        </p:nvSpPr>
        <p:spPr>
          <a:xfrm>
            <a:off x="179512" y="2996952"/>
            <a:ext cx="1403648" cy="341632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it-IT" sz="5400" b="1" i="1" dirty="0" err="1">
                <a:ln w="17780" cmpd="sng">
                  <a:solidFill>
                    <a:srgbClr val="FFFFFF"/>
                  </a:solidFill>
                  <a:prstDash val="solid"/>
                  <a:miter lim="800000"/>
                </a:ln>
                <a:solidFill>
                  <a:srgbClr val="00B0F0"/>
                </a:solidFill>
                <a:effectLst>
                  <a:outerShdw blurRad="50800" algn="tl" rotWithShape="0">
                    <a:srgbClr val="000000"/>
                  </a:outerShdw>
                </a:effectLst>
              </a:rPr>
              <a:t>Beabbà</a:t>
            </a:r>
            <a:endParaRPr lang="it-IT" sz="5400" b="1" i="1" dirty="0">
              <a:ln w="17780" cmpd="sng">
                <a:solidFill>
                  <a:srgbClr val="FFFFFF"/>
                </a:solidFill>
                <a:prstDash val="solid"/>
                <a:miter lim="800000"/>
              </a:ln>
              <a:solidFill>
                <a:srgbClr val="00B0F0"/>
              </a:solidFill>
              <a:effectLst>
                <a:outerShdw blurRad="50800" algn="tl" rotWithShape="0">
                  <a:srgbClr val="000000"/>
                </a:outerShdw>
              </a:effectLst>
            </a:endParaRPr>
          </a:p>
          <a:p>
            <a:pPr algn="ctr"/>
            <a:endParaRPr lang="it-IT"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style>
          <a:lnRef idx="2">
            <a:schemeClr val="dk1"/>
          </a:lnRef>
          <a:fillRef idx="1">
            <a:schemeClr val="lt1"/>
          </a:fillRef>
          <a:effectRef idx="0">
            <a:schemeClr val="dk1"/>
          </a:effectRef>
          <a:fontRef idx="minor">
            <a:schemeClr val="dk1"/>
          </a:fontRef>
        </p:style>
        <p:txBody>
          <a:bodyPr>
            <a:normAutofit/>
          </a:bodyPr>
          <a:lstStyle/>
          <a:p>
            <a:r>
              <a:rPr lang="it-IT" sz="4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Le vocali nel Napolitano</a:t>
            </a:r>
          </a:p>
        </p:txBody>
      </p:sp>
      <p:sp>
        <p:nvSpPr>
          <p:cNvPr id="3" name="Segnaposto numero diapositiva 2"/>
          <p:cNvSpPr>
            <a:spLocks noGrp="1"/>
          </p:cNvSpPr>
          <p:nvPr>
            <p:ph type="sldNum" sz="quarter" idx="12"/>
          </p:nvPr>
        </p:nvSpPr>
        <p:spPr/>
        <p:txBody>
          <a:bodyPr/>
          <a:lstStyle/>
          <a:p>
            <a:fld id="{13E8B375-0E61-43CE-B050-F19E26E542C7}" type="slidenum">
              <a:rPr lang="it-IT" smtClean="0"/>
              <a:pPr/>
              <a:t>7</a:t>
            </a:fld>
            <a:endParaRPr lang="it-IT"/>
          </a:p>
        </p:txBody>
      </p:sp>
      <p:sp>
        <p:nvSpPr>
          <p:cNvPr id="4" name="CasellaDiTesto 3"/>
          <p:cNvSpPr txBox="1"/>
          <p:nvPr/>
        </p:nvSpPr>
        <p:spPr>
          <a:xfrm>
            <a:off x="467544" y="1484784"/>
            <a:ext cx="8424936" cy="489364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400" dirty="0">
                <a:cs typeface="Arial"/>
              </a:rPr>
              <a:t> </a:t>
            </a:r>
            <a:r>
              <a:rPr lang="it-IT" sz="2000" b="1" i="1" dirty="0">
                <a:solidFill>
                  <a:srgbClr val="FF0000"/>
                </a:solidFill>
              </a:rPr>
              <a:t>[ï]</a:t>
            </a:r>
          </a:p>
          <a:p>
            <a:pPr algn="just"/>
            <a:r>
              <a:rPr lang="it-IT" sz="1600" dirty="0"/>
              <a:t>La “ </a:t>
            </a:r>
            <a:r>
              <a:rPr lang="it-IT" sz="1600" i="1" dirty="0"/>
              <a:t>ï ” diacritica </a:t>
            </a:r>
            <a:r>
              <a:rPr lang="it-IT" sz="1600" b="1" i="1" dirty="0"/>
              <a:t>/i/</a:t>
            </a:r>
            <a:r>
              <a:rPr lang="it-IT" sz="1600" i="1" dirty="0"/>
              <a:t>, presente nei gruppi “ -</a:t>
            </a:r>
            <a:r>
              <a:rPr lang="it-IT" sz="1600" i="1" dirty="0" err="1"/>
              <a:t>cia</a:t>
            </a:r>
            <a:r>
              <a:rPr lang="it-IT" sz="1600" i="1" dirty="0"/>
              <a:t> ” / -ʧa / e “ -</a:t>
            </a:r>
            <a:r>
              <a:rPr lang="it-IT" sz="1600" i="1" dirty="0" err="1"/>
              <a:t>gia</a:t>
            </a:r>
            <a:r>
              <a:rPr lang="it-IT" sz="1600" i="1" dirty="0"/>
              <a:t> ” / -ʤa</a:t>
            </a:r>
            <a:r>
              <a:rPr lang="it-IT" sz="1600" dirty="0"/>
              <a:t>/, viene talvolta pronunciata. </a:t>
            </a:r>
            <a:r>
              <a:rPr lang="it-IT" sz="1600" dirty="0">
                <a:sym typeface="Wingdings" pitchFamily="2" charset="2"/>
              </a:rPr>
              <a:t> Es</a:t>
            </a:r>
            <a:r>
              <a:rPr lang="it-IT" sz="1600" dirty="0"/>
              <a:t>: </a:t>
            </a:r>
            <a:r>
              <a:rPr lang="it-IT" sz="1600" i="1" dirty="0"/>
              <a:t>Na </a:t>
            </a:r>
            <a:r>
              <a:rPr lang="it-IT" sz="1600" i="1" dirty="0" err="1"/>
              <a:t>cruciera</a:t>
            </a:r>
            <a:r>
              <a:rPr lang="it-IT" sz="1600" i="1" dirty="0"/>
              <a:t> (una crociera) si legge: </a:t>
            </a:r>
            <a:r>
              <a:rPr lang="it-IT" sz="1600" i="1" dirty="0" err="1"/>
              <a:t>na</a:t>
            </a:r>
            <a:r>
              <a:rPr lang="it-IT" sz="1600" i="1" dirty="0"/>
              <a:t> </a:t>
            </a:r>
            <a:r>
              <a:rPr lang="it-IT" sz="1600" i="1" dirty="0" err="1"/>
              <a:t>crucïera</a:t>
            </a:r>
            <a:r>
              <a:rPr lang="it-IT" sz="1600" i="1" dirty="0"/>
              <a:t>. </a:t>
            </a:r>
            <a:r>
              <a:rPr lang="it-IT" sz="1600" dirty="0"/>
              <a:t> Anche in altri casi, laddove ci si trova di fronte a dittonghi , il Napoletano tende a produrre </a:t>
            </a:r>
            <a:r>
              <a:rPr lang="it-IT" sz="1600" i="1" dirty="0"/>
              <a:t>iato</a:t>
            </a:r>
            <a:r>
              <a:rPr lang="it-IT" sz="1600" dirty="0"/>
              <a:t>, come se ci fosse una dieresi </a:t>
            </a:r>
            <a:r>
              <a:rPr lang="it-IT" sz="1600" dirty="0">
                <a:sym typeface="Wingdings" pitchFamily="2" charset="2"/>
              </a:rPr>
              <a:t> Es</a:t>
            </a:r>
            <a:r>
              <a:rPr lang="it-IT" sz="1600" i="1" dirty="0">
                <a:sym typeface="Wingdings" pitchFamily="2" charset="2"/>
              </a:rPr>
              <a:t>.: cïelo , </a:t>
            </a:r>
            <a:r>
              <a:rPr lang="it-IT" sz="1600" i="1" dirty="0" err="1">
                <a:sym typeface="Wingdings" pitchFamily="2" charset="2"/>
              </a:rPr>
              <a:t>vïerno</a:t>
            </a:r>
            <a:r>
              <a:rPr lang="it-IT" sz="1600" i="1" dirty="0">
                <a:sym typeface="Wingdings" pitchFamily="2" charset="2"/>
              </a:rPr>
              <a:t>, </a:t>
            </a:r>
            <a:r>
              <a:rPr lang="it-IT" sz="1600" i="1" dirty="0" err="1">
                <a:sym typeface="Wingdings" pitchFamily="2" charset="2"/>
              </a:rPr>
              <a:t>vïole…</a:t>
            </a:r>
            <a:r>
              <a:rPr lang="it-IT" sz="1600" i="1" dirty="0">
                <a:sym typeface="Wingdings" pitchFamily="2" charset="2"/>
              </a:rPr>
              <a:t>.</a:t>
            </a:r>
          </a:p>
          <a:p>
            <a:pPr algn="just"/>
            <a:r>
              <a:rPr lang="it-IT" sz="2000" b="1" i="1" dirty="0">
                <a:solidFill>
                  <a:srgbClr val="FF0000"/>
                </a:solidFill>
                <a:sym typeface="Wingdings" pitchFamily="2" charset="2"/>
              </a:rPr>
              <a:t>[j]</a:t>
            </a:r>
          </a:p>
          <a:p>
            <a:pPr algn="just">
              <a:buFont typeface="Arial" pitchFamily="34" charset="0"/>
              <a:buChar char="•"/>
            </a:pPr>
            <a:r>
              <a:rPr lang="it-IT" sz="2000" dirty="0"/>
              <a:t> </a:t>
            </a:r>
            <a:r>
              <a:rPr lang="it-IT" sz="1600" dirty="0"/>
              <a:t>Quando la “ </a:t>
            </a:r>
            <a:r>
              <a:rPr lang="it-IT" sz="1600" i="1" dirty="0"/>
              <a:t>i ” </a:t>
            </a:r>
            <a:r>
              <a:rPr lang="it-IT" sz="1600" dirty="0"/>
              <a:t>è semivocalica  e si trova ad inizio di parola, seguita da un’altra vocale), di solito è scritta col grafema </a:t>
            </a:r>
            <a:r>
              <a:rPr lang="it-IT" sz="1600" b="1" dirty="0"/>
              <a:t>/</a:t>
            </a:r>
            <a:r>
              <a:rPr lang="it-IT" sz="1600" b="1" i="1" dirty="0"/>
              <a:t>j</a:t>
            </a:r>
            <a:r>
              <a:rPr lang="it-IT" sz="1600" dirty="0"/>
              <a:t>/</a:t>
            </a:r>
            <a:r>
              <a:rPr lang="it-IT" sz="1600" i="1" dirty="0"/>
              <a:t>, </a:t>
            </a:r>
            <a:r>
              <a:rPr lang="it-IT" sz="1600" dirty="0"/>
              <a:t>ma può anche essere resa graficamente con la semplice </a:t>
            </a:r>
            <a:r>
              <a:rPr lang="it-IT" sz="1600" b="1" dirty="0"/>
              <a:t>/i/</a:t>
            </a:r>
            <a:r>
              <a:rPr lang="it-IT" sz="1600" dirty="0"/>
              <a:t>(es.: </a:t>
            </a:r>
            <a:r>
              <a:rPr lang="it-IT" sz="1600" i="1" dirty="0" err="1"/>
              <a:t>jonta</a:t>
            </a:r>
            <a:r>
              <a:rPr lang="it-IT" sz="1600" dirty="0"/>
              <a:t> o </a:t>
            </a:r>
            <a:r>
              <a:rPr lang="it-IT" sz="1600" i="1" dirty="0" err="1"/>
              <a:t>ionta</a:t>
            </a:r>
            <a:r>
              <a:rPr lang="it-IT" sz="1600" dirty="0"/>
              <a:t>, </a:t>
            </a:r>
            <a:r>
              <a:rPr lang="it-IT" sz="1600" i="1" dirty="0" err="1"/>
              <a:t>jucà</a:t>
            </a:r>
            <a:r>
              <a:rPr lang="it-IT" sz="1600" dirty="0"/>
              <a:t> o </a:t>
            </a:r>
            <a:r>
              <a:rPr lang="it-IT" sz="1600" i="1" dirty="0" err="1"/>
              <a:t>iucà</a:t>
            </a:r>
            <a:r>
              <a:rPr lang="it-IT" sz="1600" dirty="0"/>
              <a:t>, </a:t>
            </a:r>
            <a:r>
              <a:rPr lang="it-IT" sz="1600" i="1" dirty="0" err="1"/>
              <a:t>janco</a:t>
            </a:r>
            <a:r>
              <a:rPr lang="it-IT" sz="1600" dirty="0"/>
              <a:t> o </a:t>
            </a:r>
            <a:r>
              <a:rPr lang="it-IT" sz="1600" i="1" dirty="0" err="1"/>
              <a:t>ianco</a:t>
            </a:r>
            <a:r>
              <a:rPr lang="it-IT" sz="1600" dirty="0"/>
              <a:t>). In alcuni casi – in cui è previsto foneticamente il suo raddoppiamento consonantico iniziale, viene pronunciata in modo forte e gutturale, suonando quasi come: “ </a:t>
            </a:r>
            <a:r>
              <a:rPr lang="it-IT" sz="1600" i="1" dirty="0"/>
              <a:t>-</a:t>
            </a:r>
            <a:r>
              <a:rPr lang="it-IT" sz="1600" i="1" dirty="0" err="1"/>
              <a:t>ggh</a:t>
            </a:r>
            <a:r>
              <a:rPr lang="it-IT" sz="1600" i="1" dirty="0"/>
              <a:t> </a:t>
            </a:r>
            <a:r>
              <a:rPr lang="it-IT" sz="1600" dirty="0"/>
              <a:t>”   </a:t>
            </a:r>
            <a:r>
              <a:rPr lang="it-IT" sz="1600" dirty="0">
                <a:sym typeface="Wingdings" pitchFamily="2" charset="2"/>
              </a:rPr>
              <a:t> Es.: </a:t>
            </a:r>
            <a:r>
              <a:rPr lang="it-IT" sz="1600" i="1" dirty="0"/>
              <a:t>jettatura &gt; </a:t>
            </a:r>
            <a:r>
              <a:rPr lang="it-IT" sz="1600" i="1" dirty="0" err="1"/>
              <a:t>gghiettatúra</a:t>
            </a:r>
            <a:r>
              <a:rPr lang="it-IT" sz="1600" i="1" dirty="0"/>
              <a:t>; </a:t>
            </a:r>
            <a:r>
              <a:rPr lang="it-IT" sz="1600" i="1" dirty="0" err="1"/>
              <a:t>jaccio</a:t>
            </a:r>
            <a:r>
              <a:rPr lang="it-IT" sz="1600" i="1" dirty="0"/>
              <a:t> &gt; </a:t>
            </a:r>
            <a:r>
              <a:rPr lang="it-IT" sz="1600" i="1" dirty="0" err="1"/>
              <a:t>gghiaccio</a:t>
            </a:r>
            <a:r>
              <a:rPr lang="it-IT" sz="1600" i="1" dirty="0"/>
              <a:t>; </a:t>
            </a:r>
            <a:r>
              <a:rPr lang="it-IT" sz="1600" i="1" dirty="0" err="1"/>
              <a:t>jammo</a:t>
            </a:r>
            <a:r>
              <a:rPr lang="it-IT" sz="1600" i="1" dirty="0"/>
              <a:t> &gt; </a:t>
            </a:r>
            <a:r>
              <a:rPr lang="it-IT" sz="1600" i="1" dirty="0" err="1"/>
              <a:t>gghiammo</a:t>
            </a:r>
            <a:r>
              <a:rPr lang="it-IT" sz="1600" i="1" dirty="0"/>
              <a:t>, </a:t>
            </a:r>
            <a:r>
              <a:rPr lang="it-IT" sz="1600" dirty="0"/>
              <a:t>ecc.</a:t>
            </a:r>
            <a:r>
              <a:rPr lang="it-IT" sz="1600" i="1" dirty="0"/>
              <a:t>  </a:t>
            </a:r>
          </a:p>
          <a:p>
            <a:pPr algn="just"/>
            <a:r>
              <a:rPr lang="it-IT" sz="2000" b="1" i="1" dirty="0">
                <a:solidFill>
                  <a:srgbClr val="FF0000"/>
                </a:solidFill>
              </a:rPr>
              <a:t>[u] </a:t>
            </a:r>
          </a:p>
          <a:p>
            <a:pPr algn="just">
              <a:buFont typeface="Arial" pitchFamily="34" charset="0"/>
              <a:buChar char="•"/>
            </a:pPr>
            <a:r>
              <a:rPr lang="it-IT" sz="2000" dirty="0"/>
              <a:t> </a:t>
            </a:r>
            <a:r>
              <a:rPr lang="it-IT" sz="1600" dirty="0"/>
              <a:t>In Napolitano  questa vocale ha suono chiuso, pienamente vocalico e distinto ad inizio di parola, ma anche all’interno ed alla fine di essa </a:t>
            </a:r>
            <a:r>
              <a:rPr lang="it-IT" sz="1600" dirty="0">
                <a:sym typeface="Wingdings" pitchFamily="2" charset="2"/>
              </a:rPr>
              <a:t> Es.: </a:t>
            </a:r>
            <a:r>
              <a:rPr lang="it-IT" sz="1600" i="1" dirty="0" err="1">
                <a:sym typeface="Wingdings" pitchFamily="2" charset="2"/>
              </a:rPr>
              <a:t>unnece</a:t>
            </a:r>
            <a:r>
              <a:rPr lang="it-IT" sz="1600" i="1" dirty="0">
                <a:sym typeface="Wingdings" pitchFamily="2" charset="2"/>
              </a:rPr>
              <a:t>, </a:t>
            </a:r>
            <a:r>
              <a:rPr lang="it-IT" sz="1600" i="1" dirty="0" err="1">
                <a:sym typeface="Wingdings" pitchFamily="2" charset="2"/>
              </a:rPr>
              <a:t>turreno</a:t>
            </a:r>
            <a:r>
              <a:rPr lang="it-IT" sz="1600" i="1" dirty="0">
                <a:sym typeface="Wingdings" pitchFamily="2" charset="2"/>
              </a:rPr>
              <a:t>, </a:t>
            </a:r>
            <a:r>
              <a:rPr lang="it-IT" sz="1600" i="1" dirty="0" err="1">
                <a:sym typeface="Wingdings" pitchFamily="2" charset="2"/>
              </a:rPr>
              <a:t>ummele</a:t>
            </a:r>
            <a:r>
              <a:rPr lang="it-IT" sz="1600" i="1" dirty="0">
                <a:sym typeface="Wingdings" pitchFamily="2" charset="2"/>
              </a:rPr>
              <a:t>, urz0, </a:t>
            </a:r>
            <a:r>
              <a:rPr lang="it-IT" sz="1600" i="1" dirty="0" err="1">
                <a:sym typeface="Wingdings" pitchFamily="2" charset="2"/>
              </a:rPr>
              <a:t>piemuntese</a:t>
            </a:r>
            <a:r>
              <a:rPr lang="it-IT" sz="1600" i="1" dirty="0">
                <a:sym typeface="Wingdings" pitchFamily="2" charset="2"/>
              </a:rPr>
              <a:t>,  </a:t>
            </a:r>
            <a:r>
              <a:rPr lang="it-IT" sz="1600" i="1" dirty="0" err="1">
                <a:sym typeface="Wingdings" pitchFamily="2" charset="2"/>
              </a:rPr>
              <a:t>bancunista</a:t>
            </a:r>
            <a:r>
              <a:rPr lang="it-IT" sz="1600" i="1" dirty="0">
                <a:sym typeface="Wingdings" pitchFamily="2" charset="2"/>
              </a:rPr>
              <a:t>, </a:t>
            </a:r>
            <a:r>
              <a:rPr lang="it-IT" sz="1600" dirty="0">
                <a:sym typeface="Wingdings" pitchFamily="2" charset="2"/>
              </a:rPr>
              <a:t>ecc. </a:t>
            </a:r>
          </a:p>
          <a:p>
            <a:pPr algn="just">
              <a:buFont typeface="Arial" pitchFamily="34" charset="0"/>
              <a:buChar char="•"/>
            </a:pPr>
            <a:r>
              <a:rPr lang="it-IT" sz="1600" dirty="0">
                <a:sym typeface="Wingdings" pitchFamily="2" charset="2"/>
              </a:rPr>
              <a:t> Ha invece</a:t>
            </a:r>
            <a:r>
              <a:rPr lang="it-IT" sz="1600" dirty="0"/>
              <a:t> funzione semivocalica </a:t>
            </a:r>
            <a:r>
              <a:rPr lang="it-IT" sz="1600" b="1" i="1" dirty="0"/>
              <a:t>/w/</a:t>
            </a:r>
            <a:r>
              <a:rPr lang="it-IT" sz="1600" dirty="0"/>
              <a:t>  e  diacritica quando forma dittonghi con le vocali /a/ /e/ /o/ </a:t>
            </a:r>
            <a:r>
              <a:rPr lang="it-IT" sz="1600" dirty="0">
                <a:sym typeface="Wingdings" pitchFamily="2" charset="2"/>
              </a:rPr>
              <a:t> Es. </a:t>
            </a:r>
            <a:r>
              <a:rPr lang="it-IT" sz="1600" i="1" dirty="0">
                <a:sym typeface="Wingdings" pitchFamily="2" charset="2"/>
              </a:rPr>
              <a:t>guaglione;  guappo; </a:t>
            </a:r>
            <a:r>
              <a:rPr lang="it-IT" sz="1600" i="1" dirty="0" err="1">
                <a:sym typeface="Wingdings" pitchFamily="2" charset="2"/>
              </a:rPr>
              <a:t>uommene</a:t>
            </a:r>
            <a:r>
              <a:rPr lang="it-IT" sz="1600" i="1" dirty="0">
                <a:sym typeface="Wingdings" pitchFamily="2" charset="2"/>
              </a:rPr>
              <a:t>; </a:t>
            </a:r>
            <a:r>
              <a:rPr lang="it-IT" sz="1600" i="1" dirty="0" err="1">
                <a:sym typeface="Wingdings" pitchFamily="2" charset="2"/>
              </a:rPr>
              <a:t>uoglio</a:t>
            </a:r>
            <a:r>
              <a:rPr lang="it-IT" sz="1600" i="1" dirty="0">
                <a:sym typeface="Wingdings" pitchFamily="2" charset="2"/>
              </a:rPr>
              <a:t>; </a:t>
            </a:r>
            <a:r>
              <a:rPr lang="it-IT" sz="1600" i="1" dirty="0" err="1">
                <a:sym typeface="Wingdings" pitchFamily="2" charset="2"/>
              </a:rPr>
              <a:t>cuoppo</a:t>
            </a:r>
            <a:r>
              <a:rPr lang="it-IT" sz="1600" i="1" dirty="0">
                <a:sym typeface="Wingdings" pitchFamily="2" charset="2"/>
              </a:rPr>
              <a:t>; </a:t>
            </a:r>
            <a:r>
              <a:rPr lang="it-IT" sz="1600" i="1" dirty="0" err="1">
                <a:sym typeface="Wingdings" pitchFamily="2" charset="2"/>
              </a:rPr>
              <a:t>qualetà</a:t>
            </a:r>
            <a:r>
              <a:rPr lang="it-IT" sz="1600" i="1" dirty="0">
                <a:sym typeface="Wingdings" pitchFamily="2" charset="2"/>
              </a:rPr>
              <a:t>; </a:t>
            </a:r>
            <a:r>
              <a:rPr lang="it-IT" sz="1600" i="1" dirty="0" err="1">
                <a:sym typeface="Wingdings" pitchFamily="2" charset="2"/>
              </a:rPr>
              <a:t>cuorno</a:t>
            </a:r>
            <a:r>
              <a:rPr lang="it-IT" sz="1600" i="1" dirty="0">
                <a:sym typeface="Wingdings" pitchFamily="2" charset="2"/>
              </a:rPr>
              <a:t>, </a:t>
            </a:r>
            <a:r>
              <a:rPr lang="it-IT" sz="1600" dirty="0">
                <a:sym typeface="Wingdings" pitchFamily="2" charset="2"/>
              </a:rPr>
              <a:t>ecc.</a:t>
            </a:r>
            <a:endParaRPr lang="it-IT" sz="1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2A8A18-B722-4776-C03F-C0B9C2F076C2}"/>
              </a:ext>
            </a:extLst>
          </p:cNvPr>
          <p:cNvSpPr>
            <a:spLocks noGrp="1"/>
          </p:cNvSpPr>
          <p:nvPr>
            <p:ph type="title"/>
          </p:nvPr>
        </p:nvSpPr>
        <p:spPr>
          <a:solidFill>
            <a:srgbClr val="92D050"/>
          </a:solidFill>
          <a:ln w="19050">
            <a:solidFill>
              <a:schemeClr val="tx1"/>
            </a:solidFill>
          </a:ln>
        </p:spPr>
        <p:txBody>
          <a:bodyPr>
            <a:normAutofit/>
          </a:bodyPr>
          <a:lstStyle/>
          <a:p>
            <a:r>
              <a:rPr lang="it-IT" sz="3600" dirty="0">
                <a:solidFill>
                  <a:schemeClr val="tx1"/>
                </a:solidFill>
                <a:effectLst>
                  <a:outerShdw blurRad="38100" dist="38100" dir="2700000" algn="tl">
                    <a:srgbClr val="000000">
                      <a:alpha val="43137"/>
                    </a:srgbClr>
                  </a:outerShdw>
                </a:effectLst>
              </a:rPr>
              <a:t>Le consonanti nel Napolitano</a:t>
            </a:r>
          </a:p>
        </p:txBody>
      </p:sp>
      <p:sp>
        <p:nvSpPr>
          <p:cNvPr id="3" name="Segnaposto numero diapositiva 2">
            <a:extLst>
              <a:ext uri="{FF2B5EF4-FFF2-40B4-BE49-F238E27FC236}">
                <a16:creationId xmlns:a16="http://schemas.microsoft.com/office/drawing/2014/main" id="{6A404AB2-6D49-2AD7-31DB-AF515BD6A71C}"/>
              </a:ext>
            </a:extLst>
          </p:cNvPr>
          <p:cNvSpPr>
            <a:spLocks noGrp="1"/>
          </p:cNvSpPr>
          <p:nvPr>
            <p:ph type="sldNum" sz="quarter" idx="12"/>
          </p:nvPr>
        </p:nvSpPr>
        <p:spPr/>
        <p:txBody>
          <a:bodyPr/>
          <a:lstStyle/>
          <a:p>
            <a:fld id="{13E8B375-0E61-43CE-B050-F19E26E542C7}" type="slidenum">
              <a:rPr lang="it-IT" smtClean="0"/>
              <a:pPr/>
              <a:t>8</a:t>
            </a:fld>
            <a:endParaRPr lang="it-IT"/>
          </a:p>
        </p:txBody>
      </p:sp>
      <p:pic>
        <p:nvPicPr>
          <p:cNvPr id="5" name="Immagine 4">
            <a:extLst>
              <a:ext uri="{FF2B5EF4-FFF2-40B4-BE49-F238E27FC236}">
                <a16:creationId xmlns:a16="http://schemas.microsoft.com/office/drawing/2014/main" id="{37B58333-0169-51FA-B563-6A63769ED3E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38703" y="1477345"/>
            <a:ext cx="8169394" cy="4465555"/>
          </a:xfrm>
          <a:prstGeom prst="rect">
            <a:avLst/>
          </a:prstGeom>
        </p:spPr>
      </p:pic>
      <p:sp>
        <p:nvSpPr>
          <p:cNvPr id="8" name="CasellaDiTesto 7">
            <a:extLst>
              <a:ext uri="{FF2B5EF4-FFF2-40B4-BE49-F238E27FC236}">
                <a16:creationId xmlns:a16="http://schemas.microsoft.com/office/drawing/2014/main" id="{E2C0C603-7550-B8D0-DDB7-9DDB8E68D1D9}"/>
              </a:ext>
            </a:extLst>
          </p:cNvPr>
          <p:cNvSpPr txBox="1"/>
          <p:nvPr/>
        </p:nvSpPr>
        <p:spPr>
          <a:xfrm>
            <a:off x="179512" y="5942900"/>
            <a:ext cx="8534400" cy="523220"/>
          </a:xfrm>
          <a:prstGeom prst="rect">
            <a:avLst/>
          </a:prstGeom>
          <a:noFill/>
        </p:spPr>
        <p:txBody>
          <a:bodyPr wrap="square" rtlCol="0">
            <a:spAutoFit/>
          </a:bodyPr>
          <a:lstStyle/>
          <a:p>
            <a:pPr algn="ctr"/>
            <a:r>
              <a:rPr lang="it-IT" sz="1400" b="1" dirty="0"/>
              <a:t>Tratta da: A. N. </a:t>
            </a:r>
            <a:r>
              <a:rPr lang="it-IT" sz="1400" b="1" dirty="0" err="1"/>
              <a:t>Ledgeway</a:t>
            </a:r>
            <a:r>
              <a:rPr lang="it-IT" sz="1400" b="1" dirty="0"/>
              <a:t>, </a:t>
            </a:r>
            <a:r>
              <a:rPr lang="it-IT" sz="1400" b="1" i="1" dirty="0"/>
              <a:t>Grammatica diacronica del napoletano</a:t>
            </a:r>
            <a:r>
              <a:rPr lang="it-IT" sz="1400" b="1" dirty="0"/>
              <a:t>, </a:t>
            </a:r>
            <a:r>
              <a:rPr lang="it-IT" sz="1400" b="1" dirty="0" err="1"/>
              <a:t>Niemayer</a:t>
            </a:r>
            <a:r>
              <a:rPr lang="it-IT" sz="1400" b="1" dirty="0"/>
              <a:t>, 2009, p. 85 (con modifiche) </a:t>
            </a:r>
          </a:p>
        </p:txBody>
      </p:sp>
    </p:spTree>
    <p:extLst>
      <p:ext uri="{BB962C8B-B14F-4D97-AF65-F5344CB8AC3E}">
        <p14:creationId xmlns:p14="http://schemas.microsoft.com/office/powerpoint/2010/main" val="2822595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a:normAutofit/>
          </a:bodyPr>
          <a:lstStyle/>
          <a:p>
            <a:r>
              <a:rPr lang="it-IT" sz="4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Le consonanti nel Napolitano</a:t>
            </a:r>
            <a:endParaRPr lang="it-IT" sz="4000" dirty="0">
              <a:solidFill>
                <a:srgbClr val="C00000"/>
              </a:solidFill>
            </a:endParaRPr>
          </a:p>
        </p:txBody>
      </p:sp>
      <p:sp>
        <p:nvSpPr>
          <p:cNvPr id="3" name="Segnaposto numero diapositiva 2"/>
          <p:cNvSpPr>
            <a:spLocks noGrp="1"/>
          </p:cNvSpPr>
          <p:nvPr>
            <p:ph type="sldNum" sz="quarter" idx="12"/>
          </p:nvPr>
        </p:nvSpPr>
        <p:spPr/>
        <p:txBody>
          <a:bodyPr/>
          <a:lstStyle/>
          <a:p>
            <a:fld id="{13E8B375-0E61-43CE-B050-F19E26E542C7}" type="slidenum">
              <a:rPr lang="it-IT" smtClean="0"/>
              <a:pPr/>
              <a:t>9</a:t>
            </a:fld>
            <a:endParaRPr lang="it-IT"/>
          </a:p>
        </p:txBody>
      </p:sp>
      <p:sp>
        <p:nvSpPr>
          <p:cNvPr id="4" name="CasellaDiTesto 3"/>
          <p:cNvSpPr txBox="1"/>
          <p:nvPr/>
        </p:nvSpPr>
        <p:spPr>
          <a:xfrm>
            <a:off x="301752" y="1340768"/>
            <a:ext cx="8534400" cy="50167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sz="2000" b="1" i="1" dirty="0">
                <a:solidFill>
                  <a:srgbClr val="FF0000"/>
                </a:solidFill>
              </a:rPr>
              <a:t>[b]</a:t>
            </a:r>
          </a:p>
          <a:p>
            <a:pPr algn="just">
              <a:buFont typeface="Arial" pitchFamily="34" charset="0"/>
              <a:buChar char="•"/>
            </a:pPr>
            <a:r>
              <a:rPr lang="it-IT" dirty="0"/>
              <a:t> </a:t>
            </a:r>
            <a:r>
              <a:rPr lang="it-IT" sz="1600" dirty="0"/>
              <a:t>Ad inizio di parola la </a:t>
            </a:r>
            <a:r>
              <a:rPr lang="it-IT" sz="1600" b="1" i="1" dirty="0"/>
              <a:t>/b/ </a:t>
            </a:r>
            <a:r>
              <a:rPr lang="it-IT" sz="1600" dirty="0"/>
              <a:t>ha quasi sempre una pronuncia forte e geminata  </a:t>
            </a:r>
            <a:r>
              <a:rPr lang="it-IT" sz="1600" dirty="0">
                <a:sym typeface="Wingdings" pitchFamily="2" charset="2"/>
              </a:rPr>
              <a:t> es.: </a:t>
            </a:r>
            <a:r>
              <a:rPr lang="it-IT" sz="1600" i="1" dirty="0" err="1">
                <a:sym typeface="Wingdings" pitchFamily="2" charset="2"/>
              </a:rPr>
              <a:t>bbuatta</a:t>
            </a:r>
            <a:r>
              <a:rPr lang="it-IT" sz="1600" i="1" dirty="0">
                <a:sym typeface="Wingdings" pitchFamily="2" charset="2"/>
              </a:rPr>
              <a:t>, </a:t>
            </a:r>
            <a:r>
              <a:rPr lang="it-IT" sz="1600" i="1" dirty="0" err="1">
                <a:sym typeface="Wingdings" pitchFamily="2" charset="2"/>
              </a:rPr>
              <a:t>bbanco</a:t>
            </a:r>
            <a:r>
              <a:rPr lang="it-IT" sz="1600" dirty="0">
                <a:sym typeface="Wingdings" pitchFamily="2" charset="2"/>
              </a:rPr>
              <a:t>, </a:t>
            </a:r>
            <a:r>
              <a:rPr lang="it-IT" sz="1600" i="1" dirty="0" err="1">
                <a:sym typeface="Wingdings" pitchFamily="2" charset="2"/>
              </a:rPr>
              <a:t>bbarcone</a:t>
            </a:r>
            <a:r>
              <a:rPr lang="it-IT" sz="1600" i="1" dirty="0">
                <a:sym typeface="Wingdings" pitchFamily="2" charset="2"/>
              </a:rPr>
              <a:t> </a:t>
            </a:r>
            <a:r>
              <a:rPr lang="it-IT" sz="1600" dirty="0">
                <a:sym typeface="Wingdings" pitchFamily="2" charset="2"/>
              </a:rPr>
              <a:t>ecc.  Se è seguita da altra consonante, invece, si pronuncia debole  es. </a:t>
            </a:r>
            <a:r>
              <a:rPr lang="it-IT" sz="1600" i="1" dirty="0">
                <a:sym typeface="Wingdings" pitchFamily="2" charset="2"/>
              </a:rPr>
              <a:t>: bravo, blu, brioscia</a:t>
            </a:r>
            <a:r>
              <a:rPr lang="it-IT" sz="1600" dirty="0">
                <a:sym typeface="Wingdings" pitchFamily="2" charset="2"/>
              </a:rPr>
              <a:t>, ecc. – In altri casi, infine. La /b/ iniziale latina si è trasformata in un fonema debole </a:t>
            </a:r>
            <a:r>
              <a:rPr lang="it-IT" sz="1600" b="1" i="1" dirty="0">
                <a:sym typeface="Wingdings" pitchFamily="2" charset="2"/>
              </a:rPr>
              <a:t>/v/ </a:t>
            </a:r>
            <a:r>
              <a:rPr lang="it-IT" sz="1600" dirty="0">
                <a:sym typeface="Wingdings" pitchFamily="2" charset="2"/>
              </a:rPr>
              <a:t> es.: </a:t>
            </a:r>
            <a:r>
              <a:rPr lang="it-IT" sz="1600" i="1" dirty="0" err="1">
                <a:sym typeface="Wingdings" pitchFamily="2" charset="2"/>
              </a:rPr>
              <a:t>valanza</a:t>
            </a:r>
            <a:r>
              <a:rPr lang="it-IT" sz="1600" i="1" dirty="0">
                <a:sym typeface="Wingdings" pitchFamily="2" charset="2"/>
              </a:rPr>
              <a:t>, </a:t>
            </a:r>
            <a:r>
              <a:rPr lang="it-IT" sz="1600" i="1" dirty="0" err="1">
                <a:sym typeface="Wingdings" pitchFamily="2" charset="2"/>
              </a:rPr>
              <a:t>vollere</a:t>
            </a:r>
            <a:r>
              <a:rPr lang="it-IT" sz="1600" i="1" dirty="0">
                <a:sym typeface="Wingdings" pitchFamily="2" charset="2"/>
              </a:rPr>
              <a:t>, </a:t>
            </a:r>
            <a:r>
              <a:rPr lang="it-IT" sz="1600" i="1" dirty="0" err="1">
                <a:sym typeface="Wingdings" pitchFamily="2" charset="2"/>
              </a:rPr>
              <a:t>vraccio</a:t>
            </a:r>
            <a:r>
              <a:rPr lang="it-IT" sz="1600" i="1" dirty="0">
                <a:sym typeface="Wingdings" pitchFamily="2" charset="2"/>
              </a:rPr>
              <a:t>, varca, vaso, </a:t>
            </a:r>
            <a:r>
              <a:rPr lang="it-IT" sz="1600" i="1" dirty="0" err="1">
                <a:sym typeface="Wingdings" pitchFamily="2" charset="2"/>
              </a:rPr>
              <a:t>vorza</a:t>
            </a:r>
            <a:r>
              <a:rPr lang="it-IT" sz="1600" i="1" dirty="0">
                <a:sym typeface="Wingdings" pitchFamily="2" charset="2"/>
              </a:rPr>
              <a:t> </a:t>
            </a:r>
            <a:r>
              <a:rPr lang="it-IT" sz="1600" dirty="0">
                <a:sym typeface="Wingdings" pitchFamily="2" charset="2"/>
              </a:rPr>
              <a:t>ecc., fenomeno fonetico presente in altre lingue moderne (ad es. lo spagnolo o il russo) e collegato anche a idiomi più antichi (ad es. il greco e l’osco). Lo stesso grafema /B/, peraltro, è normalmente pronunciato come /V/ nel greco moderno e nelle lingue slave, che utilizzano l’alfabeto ellenico-cirillico: ad es. la parola greca </a:t>
            </a:r>
            <a:r>
              <a:rPr lang="it-IT" sz="1600" i="1" dirty="0" err="1">
                <a:sym typeface="Wingdings" pitchFamily="2" charset="2"/>
              </a:rPr>
              <a:t>basiléus</a:t>
            </a:r>
            <a:r>
              <a:rPr lang="it-IT" sz="1600" dirty="0">
                <a:sym typeface="Wingdings" pitchFamily="2" charset="2"/>
              </a:rPr>
              <a:t> (re) è pronunciata </a:t>
            </a:r>
            <a:r>
              <a:rPr lang="it-IT" sz="1600" i="1" dirty="0" err="1">
                <a:sym typeface="Wingdings" pitchFamily="2" charset="2"/>
              </a:rPr>
              <a:t>vasiléus</a:t>
            </a:r>
            <a:r>
              <a:rPr lang="it-IT" sz="1600" i="1" dirty="0">
                <a:sym typeface="Wingdings" pitchFamily="2" charset="2"/>
              </a:rPr>
              <a:t> </a:t>
            </a:r>
            <a:r>
              <a:rPr lang="it-IT" sz="1600" dirty="0">
                <a:sym typeface="Wingdings" pitchFamily="2" charset="2"/>
              </a:rPr>
              <a:t>proprio come l’equivalente napolitano di </a:t>
            </a:r>
            <a:r>
              <a:rPr lang="it-IT" sz="1600" i="1" dirty="0">
                <a:sym typeface="Wingdings" pitchFamily="2" charset="2"/>
              </a:rPr>
              <a:t>basilico </a:t>
            </a:r>
            <a:r>
              <a:rPr lang="it-IT" sz="1600" dirty="0">
                <a:sym typeface="Wingdings" pitchFamily="2" charset="2"/>
              </a:rPr>
              <a:t>è</a:t>
            </a:r>
            <a:r>
              <a:rPr lang="it-IT" sz="1600" i="1" dirty="0">
                <a:sym typeface="Wingdings" pitchFamily="2" charset="2"/>
              </a:rPr>
              <a:t> </a:t>
            </a:r>
            <a:r>
              <a:rPr lang="it-IT" sz="1600" i="1" dirty="0" err="1">
                <a:sym typeface="Wingdings" pitchFamily="2" charset="2"/>
              </a:rPr>
              <a:t>vasenicòla</a:t>
            </a:r>
            <a:r>
              <a:rPr lang="it-IT" sz="1600" i="1" dirty="0">
                <a:sym typeface="Wingdings" pitchFamily="2" charset="2"/>
              </a:rPr>
              <a:t>. </a:t>
            </a:r>
            <a:r>
              <a:rPr lang="it-IT" sz="1600" dirty="0">
                <a:sym typeface="Wingdings" pitchFamily="2" charset="2"/>
              </a:rPr>
              <a:t>Fenomeni simili anche in ebraico e arabo</a:t>
            </a:r>
            <a:r>
              <a:rPr lang="it-IT" sz="1600" i="1" dirty="0">
                <a:sym typeface="Wingdings" pitchFamily="2" charset="2"/>
              </a:rPr>
              <a:t>.</a:t>
            </a:r>
            <a:endParaRPr lang="it-IT" sz="1600" dirty="0">
              <a:sym typeface="Wingdings" pitchFamily="2" charset="2"/>
            </a:endParaRPr>
          </a:p>
          <a:p>
            <a:pPr algn="just"/>
            <a:r>
              <a:rPr lang="it-IT" sz="2000" b="1" i="1" dirty="0">
                <a:solidFill>
                  <a:srgbClr val="FF0000"/>
                </a:solidFill>
                <a:sym typeface="Wingdings" pitchFamily="2" charset="2"/>
              </a:rPr>
              <a:t>[c]</a:t>
            </a:r>
          </a:p>
          <a:p>
            <a:pPr algn="just">
              <a:buFont typeface="Arial" pitchFamily="34" charset="0"/>
              <a:buChar char="•"/>
            </a:pPr>
            <a:r>
              <a:rPr lang="it-IT" b="1" i="1" dirty="0">
                <a:sym typeface="Wingdings" pitchFamily="2" charset="2"/>
              </a:rPr>
              <a:t> </a:t>
            </a:r>
            <a:r>
              <a:rPr lang="it-IT" sz="1600" dirty="0">
                <a:sym typeface="Wingdings" pitchFamily="2" charset="2"/>
              </a:rPr>
              <a:t>Questo grafema consonantico ha suono gutturale  </a:t>
            </a:r>
            <a:r>
              <a:rPr lang="it-IT" sz="1600" b="1" i="1" dirty="0">
                <a:sym typeface="Wingdings" pitchFamily="2" charset="2"/>
              </a:rPr>
              <a:t>/k/</a:t>
            </a:r>
            <a:r>
              <a:rPr lang="it-IT" sz="1600" dirty="0">
                <a:sym typeface="Wingdings" pitchFamily="2" charset="2"/>
              </a:rPr>
              <a:t> quando è seguita da </a:t>
            </a:r>
            <a:r>
              <a:rPr lang="it-IT" sz="1600" i="1" dirty="0">
                <a:sym typeface="Wingdings" pitchFamily="2" charset="2"/>
              </a:rPr>
              <a:t>a/o/u.</a:t>
            </a:r>
            <a:r>
              <a:rPr lang="it-IT" sz="1600" dirty="0">
                <a:sym typeface="Wingdings" pitchFamily="2" charset="2"/>
              </a:rPr>
              <a:t>  es.: </a:t>
            </a:r>
            <a:r>
              <a:rPr lang="it-IT" sz="1600" i="1" dirty="0">
                <a:sym typeface="Wingdings" pitchFamily="2" charset="2"/>
              </a:rPr>
              <a:t>casa, </a:t>
            </a:r>
            <a:r>
              <a:rPr lang="it-IT" sz="1600" i="1" dirty="0" err="1">
                <a:sym typeface="Wingdings" pitchFamily="2" charset="2"/>
              </a:rPr>
              <a:t>custà</a:t>
            </a:r>
            <a:r>
              <a:rPr lang="it-IT" sz="1600" i="1" dirty="0">
                <a:sym typeface="Wingdings" pitchFamily="2" charset="2"/>
              </a:rPr>
              <a:t>, </a:t>
            </a:r>
            <a:r>
              <a:rPr lang="it-IT" sz="1600" i="1" dirty="0" err="1">
                <a:sym typeface="Wingdings" pitchFamily="2" charset="2"/>
              </a:rPr>
              <a:t>comme</a:t>
            </a:r>
            <a:r>
              <a:rPr lang="it-IT" sz="1600" i="1" dirty="0">
                <a:sym typeface="Wingdings" pitchFamily="2" charset="2"/>
              </a:rPr>
              <a:t>, </a:t>
            </a:r>
            <a:r>
              <a:rPr lang="it-IT" sz="1600" i="1" dirty="0" err="1">
                <a:sym typeface="Wingdings" pitchFamily="2" charset="2"/>
              </a:rPr>
              <a:t>cummò</a:t>
            </a:r>
            <a:r>
              <a:rPr lang="it-IT" sz="1600" i="1" dirty="0">
                <a:sym typeface="Wingdings" pitchFamily="2" charset="2"/>
              </a:rPr>
              <a:t>, </a:t>
            </a:r>
            <a:r>
              <a:rPr lang="it-IT" sz="1600" dirty="0">
                <a:sym typeface="Wingdings" pitchFamily="2" charset="2"/>
              </a:rPr>
              <a:t>ecc.  Negli altri casi (seguita cioè da </a:t>
            </a:r>
            <a:r>
              <a:rPr lang="it-IT" sz="1600" i="1" dirty="0">
                <a:sym typeface="Wingdings" pitchFamily="2" charset="2"/>
              </a:rPr>
              <a:t>e/i </a:t>
            </a:r>
            <a:r>
              <a:rPr lang="it-IT" sz="1600" dirty="0">
                <a:sym typeface="Wingdings" pitchFamily="2" charset="2"/>
              </a:rPr>
              <a:t>) ha suono palato-alveolare </a:t>
            </a:r>
            <a:r>
              <a:rPr lang="it-IT" sz="1600" b="1" i="1" dirty="0">
                <a:sym typeface="Wingdings" pitchFamily="2" charset="2"/>
              </a:rPr>
              <a:t>/</a:t>
            </a:r>
            <a:r>
              <a:rPr lang="it-IT" sz="1600" b="1" i="1" dirty="0"/>
              <a:t> ʧ /</a:t>
            </a:r>
            <a:r>
              <a:rPr lang="it-IT" sz="1600" i="1" dirty="0">
                <a:sym typeface="Wingdings" pitchFamily="2" charset="2"/>
              </a:rPr>
              <a:t> </a:t>
            </a:r>
            <a:r>
              <a:rPr lang="it-IT" sz="1600" dirty="0">
                <a:sym typeface="Wingdings" pitchFamily="2" charset="2"/>
              </a:rPr>
              <a:t>come in italiano  </a:t>
            </a:r>
            <a:r>
              <a:rPr lang="it-IT" sz="1600" i="1" dirty="0">
                <a:sym typeface="Wingdings" pitchFamily="2" charset="2"/>
              </a:rPr>
              <a:t>cecato, </a:t>
            </a:r>
            <a:r>
              <a:rPr lang="it-IT" sz="1600" i="1" dirty="0" err="1">
                <a:sym typeface="Wingdings" pitchFamily="2" charset="2"/>
              </a:rPr>
              <a:t>cennere</a:t>
            </a:r>
            <a:r>
              <a:rPr lang="it-IT" sz="1600" i="1" dirty="0">
                <a:sym typeface="Wingdings" pitchFamily="2" charset="2"/>
              </a:rPr>
              <a:t>, </a:t>
            </a:r>
            <a:r>
              <a:rPr lang="it-IT" sz="1600" i="1" dirty="0" err="1">
                <a:sym typeface="Wingdings" pitchFamily="2" charset="2"/>
              </a:rPr>
              <a:t>cimma</a:t>
            </a:r>
            <a:r>
              <a:rPr lang="it-IT" sz="1600" i="1" dirty="0">
                <a:sym typeface="Wingdings" pitchFamily="2" charset="2"/>
              </a:rPr>
              <a:t>, </a:t>
            </a:r>
            <a:r>
              <a:rPr lang="it-IT" sz="1600" i="1" dirty="0" err="1">
                <a:sym typeface="Wingdings" pitchFamily="2" charset="2"/>
              </a:rPr>
              <a:t>ciento</a:t>
            </a:r>
            <a:r>
              <a:rPr lang="it-IT" sz="1600" dirty="0">
                <a:sym typeface="Wingdings" pitchFamily="2" charset="2"/>
              </a:rPr>
              <a:t>, ecc.</a:t>
            </a:r>
            <a:endParaRPr lang="it-IT" dirty="0"/>
          </a:p>
          <a:p>
            <a:pPr algn="just"/>
            <a:r>
              <a:rPr lang="it-IT" sz="2000" b="1" i="1" dirty="0">
                <a:solidFill>
                  <a:srgbClr val="FF0000"/>
                </a:solidFill>
              </a:rPr>
              <a:t>[d]</a:t>
            </a:r>
          </a:p>
          <a:p>
            <a:pPr algn="just"/>
            <a:r>
              <a:rPr lang="it-IT" sz="1600" dirty="0"/>
              <a:t>È frequente, quanto antico, il fenomeno del rotacismo della </a:t>
            </a:r>
            <a:r>
              <a:rPr lang="it-IT" sz="1600" b="1" i="1" dirty="0"/>
              <a:t>/d /</a:t>
            </a:r>
            <a:r>
              <a:rPr lang="it-IT" sz="1600" dirty="0"/>
              <a:t>, cioè il suo passaggio fonetico (e spesso anche grafico) a </a:t>
            </a:r>
            <a:r>
              <a:rPr lang="it-IT" sz="1600" b="1" i="1" dirty="0"/>
              <a:t>/r/</a:t>
            </a:r>
            <a:r>
              <a:rPr lang="it-IT" sz="1600" dirty="0"/>
              <a:t>, soprattutto ad inizio di parola  </a:t>
            </a:r>
            <a:r>
              <a:rPr lang="it-IT" sz="1600" dirty="0">
                <a:sym typeface="Wingdings" pitchFamily="2" charset="2"/>
              </a:rPr>
              <a:t> es. </a:t>
            </a:r>
            <a:r>
              <a:rPr lang="it-IT" sz="1600" i="1" dirty="0" err="1"/>
              <a:t>dimàne</a:t>
            </a:r>
            <a:r>
              <a:rPr lang="it-IT" sz="1600" i="1" dirty="0"/>
              <a:t>  &gt; </a:t>
            </a:r>
            <a:r>
              <a:rPr lang="it-IT" sz="1600" i="1" dirty="0" err="1"/>
              <a:t>rimàne</a:t>
            </a:r>
            <a:r>
              <a:rPr lang="it-IT" sz="1600" i="1" dirty="0"/>
              <a:t>; </a:t>
            </a:r>
            <a:r>
              <a:rPr lang="it-IT" sz="1600" i="1" dirty="0" err="1"/>
              <a:t>dùdece</a:t>
            </a:r>
            <a:r>
              <a:rPr lang="it-IT" sz="1600" i="1" dirty="0"/>
              <a:t> &gt; </a:t>
            </a:r>
            <a:r>
              <a:rPr lang="it-IT" sz="1600" i="1" dirty="0" err="1"/>
              <a:t>rùrece</a:t>
            </a:r>
            <a:r>
              <a:rPr lang="it-IT" sz="1600" i="1" dirty="0"/>
              <a:t>; dito &gt; rito, </a:t>
            </a:r>
            <a:r>
              <a:rPr lang="it-IT" sz="1600" dirty="0"/>
              <a:t>ecc.</a:t>
            </a:r>
            <a:r>
              <a:rPr lang="it-IT" sz="1600" i="1" dirty="0"/>
              <a:t> . </a:t>
            </a:r>
            <a:r>
              <a:rPr lang="it-IT" sz="1600" dirty="0"/>
              <a:t>Tale fenomeno non è presente nel raddoppiamento consonantico iniziale (</a:t>
            </a:r>
            <a:r>
              <a:rPr lang="it-IT" sz="1600" i="1" dirty="0"/>
              <a:t>’o </a:t>
            </a:r>
            <a:r>
              <a:rPr lang="it-IT" sz="1600" i="1" dirty="0" err="1"/>
              <a:t>rìto</a:t>
            </a:r>
            <a:r>
              <a:rPr lang="it-IT" sz="1600" i="1" dirty="0"/>
              <a:t> &gt; ’e </a:t>
            </a:r>
            <a:r>
              <a:rPr lang="it-IT" sz="1600" i="1" dirty="0" err="1"/>
              <a:t>ddeta</a:t>
            </a:r>
            <a:r>
              <a:rPr lang="it-IT" sz="1600" i="1" dirty="0"/>
              <a:t> </a:t>
            </a:r>
            <a:r>
              <a:rPr lang="it-IT" sz="1600" dirty="0"/>
              <a:t>; </a:t>
            </a:r>
            <a:r>
              <a:rPr lang="it-IT" sz="1600" i="1" dirty="0"/>
              <a:t>te </a:t>
            </a:r>
            <a:r>
              <a:rPr lang="it-IT" sz="1600" i="1" dirty="0" err="1"/>
              <a:t>rico</a:t>
            </a:r>
            <a:r>
              <a:rPr lang="it-IT" sz="1600" i="1" dirty="0"/>
              <a:t> </a:t>
            </a:r>
            <a:r>
              <a:rPr lang="it-IT" sz="1600" i="1" dirty="0" err="1"/>
              <a:t>na</a:t>
            </a:r>
            <a:r>
              <a:rPr lang="it-IT" sz="1600" i="1" dirty="0"/>
              <a:t> cosa &gt; </a:t>
            </a:r>
            <a:r>
              <a:rPr lang="it-IT" sz="1600" i="1" dirty="0" err="1"/>
              <a:t>nun</a:t>
            </a:r>
            <a:r>
              <a:rPr lang="it-IT" sz="1600" i="1" dirty="0"/>
              <a:t> t’ ’o </a:t>
            </a:r>
            <a:r>
              <a:rPr lang="it-IT" sz="1600" i="1" dirty="0" err="1"/>
              <a:t>ddico</a:t>
            </a:r>
            <a:r>
              <a:rPr lang="it-IT" sz="1600" dirty="0"/>
              <a:t>).</a:t>
            </a:r>
            <a:endParaRPr lang="it-IT" sz="1600" i="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974</TotalTime>
  <Words>2829</Words>
  <Application>Microsoft Office PowerPoint</Application>
  <PresentationFormat>Presentazione su schermo (4:3)</PresentationFormat>
  <Paragraphs>107</Paragraphs>
  <Slides>16</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Calibri</vt:lpstr>
      <vt:lpstr>Georgia</vt:lpstr>
      <vt:lpstr>Goudy Stout</vt:lpstr>
      <vt:lpstr>Wingdings</vt:lpstr>
      <vt:lpstr>Wingdings 2</vt:lpstr>
      <vt:lpstr>Città</vt:lpstr>
      <vt:lpstr>-</vt:lpstr>
      <vt:lpstr>   La fonetica del Napolitano</vt:lpstr>
      <vt:lpstr>La fonetica del Napolitano</vt:lpstr>
      <vt:lpstr>   La fonetica del Napolitano</vt:lpstr>
      <vt:lpstr>L’alfabeto fonetico internazionale IPA</vt:lpstr>
      <vt:lpstr>Le vocali nel Napolitano</vt:lpstr>
      <vt:lpstr>Le vocali nel Napolitano</vt:lpstr>
      <vt:lpstr>Le consonanti nel Napolitano</vt:lpstr>
      <vt:lpstr>Le consonanti nel Napolitano</vt:lpstr>
      <vt:lpstr>Le consonanti nel Napolitano</vt:lpstr>
      <vt:lpstr>Le consonanti nel Napolitano</vt:lpstr>
      <vt:lpstr>Le consonanti nel Napolitano</vt:lpstr>
      <vt:lpstr>Le consonanti nel Napolitano</vt:lpstr>
      <vt:lpstr>Curiosità grafiche</vt:lpstr>
      <vt:lpstr>E adesso tocca a voi…</vt:lpstr>
      <vt:lpstr>E adesso tocca a voi…</vt:lpstr>
    </vt:vector>
  </TitlesOfParts>
  <Company>BASTARDS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Ermete</dc:creator>
  <cp:lastModifiedBy>Ermete Ferraro</cp:lastModifiedBy>
  <cp:revision>109</cp:revision>
  <dcterms:created xsi:type="dcterms:W3CDTF">2017-02-04T16:26:21Z</dcterms:created>
  <dcterms:modified xsi:type="dcterms:W3CDTF">2023-10-29T19:10:45Z</dcterms:modified>
</cp:coreProperties>
</file>