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5E45A-AEC5-4DB6-BE6F-FE21BB078EF9}" type="datetimeFigureOut">
              <a:rPr lang="it-IT" smtClean="0"/>
              <a:pPr/>
              <a:t>27/11/2023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27057-2411-43EA-905B-B4D91E3451C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BD25A-B68E-4631-B891-E9D105CA7664}" type="datetime1">
              <a:rPr lang="it-IT" smtClean="0"/>
              <a:pPr/>
              <a:t>27/11/2023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8DAAB6-B85D-42AF-92F9-73E82DDB12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96B6-FDED-4408-8FAA-A1D4839E3EE6}" type="datetime1">
              <a:rPr lang="it-IT" smtClean="0"/>
              <a:pPr/>
              <a:t>27/11/2023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AAB6-B85D-42AF-92F9-73E82DDB12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F8DAAB6-B85D-42AF-92F9-73E82DDB12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F2EF-DD22-4254-8A37-BB54EA396D3D}" type="datetime1">
              <a:rPr lang="it-IT" smtClean="0"/>
              <a:pPr/>
              <a:t>27/11/2023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0D53-481D-4F53-8FD0-C95FD2FA6156}" type="datetime1">
              <a:rPr lang="it-IT" smtClean="0"/>
              <a:pPr/>
              <a:t>27/11/2023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F8DAAB6-B85D-42AF-92F9-73E82DDB12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3536-B574-48C9-8865-3C18E83DBAF7}" type="datetime1">
              <a:rPr lang="it-IT" smtClean="0"/>
              <a:pPr/>
              <a:t>27/11/2023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8DAAB6-B85D-42AF-92F9-73E82DDB12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41E90DB-546F-4C77-8E25-EEA6A7966D7B}" type="datetime1">
              <a:rPr lang="it-IT" smtClean="0"/>
              <a:pPr/>
              <a:t>27/11/2023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AAB6-B85D-42AF-92F9-73E82DDB12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128F-5122-4BA3-BC49-287FF20AC4B5}" type="datetime1">
              <a:rPr lang="it-IT" smtClean="0"/>
              <a:pPr/>
              <a:t>27/11/2023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F8DAAB6-B85D-42AF-92F9-73E82DDB12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C935-D147-45D9-B0A4-B66339BD2AEE}" type="datetime1">
              <a:rPr lang="it-IT" smtClean="0"/>
              <a:pPr/>
              <a:t>27/11/2023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F8DAAB6-B85D-42AF-92F9-73E82DDB12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0468-35CC-4E76-9889-70BD5B1258A2}" type="datetime1">
              <a:rPr lang="it-IT" smtClean="0"/>
              <a:pPr/>
              <a:t>27/11/2023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8DAAB6-B85D-42AF-92F9-73E82DDB123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8DAAB6-B85D-42AF-92F9-73E82DDB12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0038-9613-45CA-A51A-D0AC0FAF99EF}" type="datetime1">
              <a:rPr lang="it-IT" smtClean="0"/>
              <a:pPr/>
              <a:t>27/11/2023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F8DAAB6-B85D-42AF-92F9-73E82DDB12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D47E7D7-C6F2-486C-942C-41D688C066F7}" type="datetime1">
              <a:rPr lang="it-IT" smtClean="0"/>
              <a:pPr/>
              <a:t>27/11/2023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55FE9C3-A4BF-4F76-BD65-0BA24466D92C}" type="datetime1">
              <a:rPr lang="it-IT" smtClean="0"/>
              <a:pPr/>
              <a:t>27/11/2023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8DAAB6-B85D-42AF-92F9-73E82DDB123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55776" y="2780928"/>
            <a:ext cx="6400800" cy="3168352"/>
          </a:xfrm>
          <a:blipFill>
            <a:blip r:embed="rId2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endParaRPr lang="it-IT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  <a:p>
            <a:r>
              <a:rPr lang="it-IT" sz="2800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Lezione</a:t>
            </a:r>
            <a:r>
              <a:rPr lang="it-IT" sz="2800" dirty="0">
                <a:ln>
                  <a:solidFill>
                    <a:srgbClr val="FF0000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800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</a:p>
          <a:p>
            <a:r>
              <a:rPr lang="it-IT" sz="3600" i="1" cap="none" spc="0" dirty="0" err="1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Chisto</a:t>
            </a:r>
            <a:r>
              <a:rPr lang="it-IT" sz="3600" i="1" cap="none" spc="0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it-IT" sz="3600" i="1" cap="none" spc="0" dirty="0" err="1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chesta…</a:t>
            </a:r>
            <a:endParaRPr lang="it-IT" sz="3600" i="1" cap="none" spc="0" dirty="0">
              <a:ln w="12700">
                <a:noFill/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it-IT" sz="3600" i="1" cap="none" spc="0" dirty="0">
                <a:ln w="12700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 ‘o malamente</a:t>
            </a:r>
          </a:p>
          <a:p>
            <a:r>
              <a:rPr lang="it-IT" sz="2000" i="1" cap="none" spc="0" dirty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Fenomeni fonetici legati </a:t>
            </a:r>
          </a:p>
          <a:p>
            <a:r>
              <a:rPr lang="it-IT" sz="2000" i="1" cap="none" spc="0" dirty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 genere delle parole</a:t>
            </a:r>
            <a:endParaRPr lang="it-IT" sz="2000" i="1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000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558608" cy="792832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00B050"/>
                </a:solidFill>
              </a:rPr>
              <a:t>Prof. Ermete Ferraro</a:t>
            </a:r>
            <a:br>
              <a:rPr lang="it-IT" sz="2800" b="1" dirty="0">
                <a:solidFill>
                  <a:srgbClr val="00B050"/>
                </a:solidFill>
              </a:rPr>
            </a:br>
            <a:r>
              <a:rPr lang="it-IT" sz="2800" b="1" i="1" dirty="0">
                <a:solidFill>
                  <a:srgbClr val="00B050"/>
                </a:solidFill>
              </a:rPr>
              <a:t>Corso di Lingua e Cultura </a:t>
            </a:r>
            <a:r>
              <a:rPr lang="it-IT" sz="2800" b="1" i="1" dirty="0" err="1">
                <a:solidFill>
                  <a:srgbClr val="00B050"/>
                </a:solidFill>
              </a:rPr>
              <a:t>Napolitana</a:t>
            </a:r>
            <a:endParaRPr lang="it-IT" sz="2800" dirty="0"/>
          </a:p>
        </p:txBody>
      </p:sp>
      <p:pic>
        <p:nvPicPr>
          <p:cNvPr id="4" name="Immagine 3" descr="LOGO PICCO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404664"/>
            <a:ext cx="4053840" cy="7239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851920" y="602128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© 2023 Ermete Ferraro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AAB6-B85D-42AF-92F9-73E82DDB1232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7" name="Immagine 6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780928"/>
            <a:ext cx="2533615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Immagine 7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4941168"/>
            <a:ext cx="2160240" cy="10261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err="1">
                <a:solidFill>
                  <a:srgbClr val="C00000"/>
                </a:solidFill>
              </a:rPr>
              <a:t>Lez</a:t>
            </a:r>
            <a:r>
              <a:rPr lang="it-IT" sz="3200" b="1" dirty="0">
                <a:solidFill>
                  <a:srgbClr val="C00000"/>
                </a:solidFill>
              </a:rPr>
              <a:t>. 6 : </a:t>
            </a:r>
            <a:r>
              <a:rPr lang="it-IT" sz="3200" b="1" i="1" dirty="0">
                <a:solidFill>
                  <a:srgbClr val="C00000"/>
                </a:solidFill>
              </a:rPr>
              <a:t>Né </a:t>
            </a:r>
            <a:r>
              <a:rPr lang="it-IT" sz="3200" b="1" i="1" dirty="0" err="1">
                <a:solidFill>
                  <a:srgbClr val="C00000"/>
                </a:solidFill>
              </a:rPr>
              <a:t>chisto</a:t>
            </a:r>
            <a:r>
              <a:rPr lang="it-IT" sz="3200" b="1" i="1" dirty="0">
                <a:solidFill>
                  <a:srgbClr val="C00000"/>
                </a:solidFill>
              </a:rPr>
              <a:t> né </a:t>
            </a:r>
            <a:r>
              <a:rPr lang="it-IT" sz="3200" b="1" i="1" dirty="0" err="1">
                <a:solidFill>
                  <a:srgbClr val="C00000"/>
                </a:solidFill>
              </a:rPr>
              <a:t>chesta</a:t>
            </a:r>
            <a:r>
              <a:rPr lang="it-IT" sz="3200" b="1" i="1" dirty="0">
                <a:solidFill>
                  <a:srgbClr val="C00000"/>
                </a:solidFill>
              </a:rPr>
              <a:t>: </a:t>
            </a:r>
            <a:r>
              <a:rPr lang="it-IT" sz="3200" b="1" i="1" dirty="0" err="1">
                <a:solidFill>
                  <a:srgbClr val="FF0000"/>
                </a:solidFill>
              </a:rPr>
              <a:t>chesto</a:t>
            </a:r>
            <a:endParaRPr lang="it-IT" sz="3200" b="1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843808" y="1527048"/>
            <a:ext cx="5961864" cy="4782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000" dirty="0"/>
              <a:t>    Nella lingua </a:t>
            </a:r>
            <a:r>
              <a:rPr lang="it-IT" sz="2000" dirty="0" err="1"/>
              <a:t>napolitana</a:t>
            </a:r>
            <a:r>
              <a:rPr lang="it-IT" sz="2000" dirty="0"/>
              <a:t>, oltre al genere maschile e femminile, esiste </a:t>
            </a:r>
            <a:r>
              <a:rPr lang="it-IT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genere ‘neutro</a:t>
            </a:r>
            <a:r>
              <a:rPr lang="it-IT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’,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dirty="0"/>
              <a:t>presente sia nelle lingue classiche (come greco e latino) sia in alcune di quelle moderne (es. in tedesco). Poiché le forme neutre comportano un </a:t>
            </a:r>
            <a:r>
              <a:rPr lang="it-IT" sz="2000" b="1" dirty="0">
                <a:solidFill>
                  <a:srgbClr val="C00000"/>
                </a:solidFill>
              </a:rPr>
              <a:t>raddoppiamento della consonante iniziale</a:t>
            </a:r>
            <a:r>
              <a:rPr lang="it-IT" sz="2000" dirty="0"/>
              <a:t>, è necessario che </a:t>
            </a:r>
            <a:r>
              <a:rPr lang="it-IT" sz="2000" u="sng" dirty="0"/>
              <a:t>impariamo a riconoscerle</a:t>
            </a:r>
            <a:r>
              <a:rPr lang="it-IT" sz="2000" dirty="0"/>
              <a:t>.</a:t>
            </a:r>
          </a:p>
          <a:p>
            <a:r>
              <a:rPr lang="it-IT" sz="2000" dirty="0"/>
              <a:t>Sono neutri i </a:t>
            </a:r>
            <a:r>
              <a:rPr lang="it-IT" sz="2000" b="1" dirty="0"/>
              <a:t>sostantivi, aggettivi sostantivati ed infiniti sostantivati che indicano </a:t>
            </a:r>
            <a:r>
              <a:rPr lang="it-IT" sz="2000" b="1" dirty="0">
                <a:solidFill>
                  <a:srgbClr val="C00000"/>
                </a:solidFill>
              </a:rPr>
              <a:t>concetti astratti </a:t>
            </a:r>
            <a:r>
              <a:rPr lang="it-IT" sz="2000" b="1" dirty="0">
                <a:sym typeface="Wingdings" pitchFamily="2" charset="2"/>
              </a:rPr>
              <a:t>:</a:t>
            </a:r>
            <a:r>
              <a:rPr lang="it-IT" sz="2000" dirty="0"/>
              <a:t> Es.: </a:t>
            </a:r>
            <a:r>
              <a:rPr lang="it-IT" sz="2000" i="1" dirty="0"/>
              <a:t>’o </a:t>
            </a:r>
            <a:r>
              <a:rPr lang="it-IT" sz="2000" i="1" dirty="0" err="1"/>
              <a:t>mmale</a:t>
            </a:r>
            <a:r>
              <a:rPr lang="it-IT" sz="2000" i="1" dirty="0"/>
              <a:t>, ’o </a:t>
            </a:r>
            <a:r>
              <a:rPr lang="it-IT" sz="2000" i="1" dirty="0" err="1"/>
              <a:t>bbene</a:t>
            </a:r>
            <a:r>
              <a:rPr lang="it-IT" sz="2000" i="1" dirty="0"/>
              <a:t>, ’o </a:t>
            </a:r>
            <a:r>
              <a:rPr lang="it-IT" sz="2000" i="1" dirty="0" err="1"/>
              <a:t>nniro</a:t>
            </a:r>
            <a:r>
              <a:rPr lang="it-IT" sz="2000" i="1" dirty="0"/>
              <a:t>, ’o </a:t>
            </a:r>
            <a:r>
              <a:rPr lang="it-IT" sz="2000" i="1" dirty="0" err="1"/>
              <a:t>rrusso</a:t>
            </a:r>
            <a:r>
              <a:rPr lang="it-IT" sz="2000" i="1" dirty="0"/>
              <a:t> </a:t>
            </a:r>
            <a:r>
              <a:rPr lang="it-IT" sz="2000" dirty="0"/>
              <a:t>(il colore nero - rosso)</a:t>
            </a:r>
            <a:r>
              <a:rPr lang="it-IT" sz="2000" i="1" dirty="0"/>
              <a:t>, ’o </a:t>
            </a:r>
            <a:r>
              <a:rPr lang="it-IT" sz="2000" i="1" dirty="0" err="1"/>
              <a:t>mmangià</a:t>
            </a:r>
            <a:r>
              <a:rPr lang="it-IT" sz="2000" i="1" dirty="0"/>
              <a:t>, ’o </a:t>
            </a:r>
            <a:r>
              <a:rPr lang="it-IT" sz="2000" i="1" dirty="0" err="1"/>
              <a:t>ddurmì</a:t>
            </a:r>
            <a:r>
              <a:rPr lang="it-IT" sz="2000" i="1" dirty="0"/>
              <a:t>.</a:t>
            </a:r>
          </a:p>
          <a:p>
            <a:r>
              <a:rPr lang="it-IT" sz="2000" dirty="0"/>
              <a:t>Sono neutri anche i </a:t>
            </a:r>
            <a:r>
              <a:rPr lang="it-IT" sz="2000" b="1" dirty="0"/>
              <a:t>sostantivi che indicano </a:t>
            </a:r>
            <a:r>
              <a:rPr lang="it-IT" sz="2000" b="1" dirty="0">
                <a:solidFill>
                  <a:srgbClr val="C00000"/>
                </a:solidFill>
              </a:rPr>
              <a:t>sostanze, materiali ed altre realtà collettive </a:t>
            </a:r>
            <a:r>
              <a:rPr lang="it-IT" sz="2000" b="1" dirty="0">
                <a:sym typeface="Wingdings" pitchFamily="2" charset="2"/>
              </a:rPr>
              <a:t>:</a:t>
            </a:r>
            <a:r>
              <a:rPr lang="it-IT" sz="2000" b="1" dirty="0"/>
              <a:t> </a:t>
            </a:r>
            <a:r>
              <a:rPr lang="it-IT" sz="2000" dirty="0"/>
              <a:t>Es</a:t>
            </a:r>
            <a:r>
              <a:rPr lang="it-IT" sz="2000" i="1" dirty="0"/>
              <a:t>.</a:t>
            </a:r>
            <a:r>
              <a:rPr lang="it-IT" sz="2000" dirty="0"/>
              <a:t>:</a:t>
            </a:r>
            <a:r>
              <a:rPr lang="it-IT" sz="2000" i="1" dirty="0"/>
              <a:t>  ’o </a:t>
            </a:r>
            <a:r>
              <a:rPr lang="it-IT" sz="2000" i="1" dirty="0" err="1"/>
              <a:t>ccafè</a:t>
            </a:r>
            <a:r>
              <a:rPr lang="it-IT" sz="2000" i="1" dirty="0"/>
              <a:t> , ’o </a:t>
            </a:r>
            <a:r>
              <a:rPr lang="it-IT" sz="2000" i="1" dirty="0" err="1"/>
              <a:t>ssale</a:t>
            </a:r>
            <a:r>
              <a:rPr lang="it-IT" sz="2000" i="1" dirty="0"/>
              <a:t>, ’o </a:t>
            </a:r>
            <a:r>
              <a:rPr lang="it-IT" sz="2000" i="1" dirty="0" err="1"/>
              <a:t>ppane</a:t>
            </a:r>
            <a:r>
              <a:rPr lang="it-IT" sz="2000" i="1" dirty="0"/>
              <a:t>,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AAB6-B85D-42AF-92F9-73E82DDB1232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5" name="Immagine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987552"/>
            <a:ext cx="1402071" cy="15670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magine 5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492896"/>
            <a:ext cx="2263140" cy="1287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magine 6" descr="download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3717032"/>
            <a:ext cx="2209800" cy="1325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magine 7" descr="images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15616" y="5013176"/>
            <a:ext cx="1728192" cy="12616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err="1">
                <a:solidFill>
                  <a:srgbClr val="C00000"/>
                </a:solidFill>
              </a:rPr>
              <a:t>Lez</a:t>
            </a:r>
            <a:r>
              <a:rPr lang="it-IT" sz="3200" b="1" dirty="0">
                <a:solidFill>
                  <a:srgbClr val="C00000"/>
                </a:solidFill>
              </a:rPr>
              <a:t>. 6 :</a:t>
            </a:r>
            <a:r>
              <a:rPr lang="it-IT" sz="3200" b="1" i="1" dirty="0">
                <a:solidFill>
                  <a:srgbClr val="C00000"/>
                </a:solidFill>
              </a:rPr>
              <a:t> Né </a:t>
            </a:r>
            <a:r>
              <a:rPr lang="it-IT" sz="3200" b="1" i="1" dirty="0" err="1">
                <a:solidFill>
                  <a:srgbClr val="C00000"/>
                </a:solidFill>
              </a:rPr>
              <a:t>chisto</a:t>
            </a:r>
            <a:r>
              <a:rPr lang="it-IT" sz="3200" b="1" i="1" dirty="0">
                <a:solidFill>
                  <a:srgbClr val="C00000"/>
                </a:solidFill>
              </a:rPr>
              <a:t> né </a:t>
            </a:r>
            <a:r>
              <a:rPr lang="it-IT" sz="3200" b="1" i="1" dirty="0" err="1">
                <a:solidFill>
                  <a:srgbClr val="C00000"/>
                </a:solidFill>
              </a:rPr>
              <a:t>chesta</a:t>
            </a:r>
            <a:r>
              <a:rPr lang="it-IT" sz="3200" b="1" i="1" dirty="0">
                <a:solidFill>
                  <a:srgbClr val="C00000"/>
                </a:solidFill>
              </a:rPr>
              <a:t>: </a:t>
            </a:r>
            <a:r>
              <a:rPr lang="it-IT" sz="3200" b="1" i="1" dirty="0" err="1">
                <a:solidFill>
                  <a:srgbClr val="FF0000"/>
                </a:solidFill>
              </a:rPr>
              <a:t>chesto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AAB6-B85D-42AF-92F9-73E82DDB1232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2699792" y="1527048"/>
            <a:ext cx="6105880" cy="48542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sz="2400" b="1" dirty="0">
                <a:solidFill>
                  <a:srgbClr val="C00000"/>
                </a:solidFill>
              </a:rPr>
              <a:t>   Impariamo quindi a distinguere tra forme simili, raddoppiando opportunamente quelle neutre:</a:t>
            </a:r>
          </a:p>
          <a:p>
            <a:r>
              <a:rPr lang="it-IT" sz="2400" b="1" i="1" dirty="0"/>
              <a:t>’o </a:t>
            </a:r>
            <a:r>
              <a:rPr lang="it-IT" sz="2400" b="1" i="1" dirty="0" err="1"/>
              <a:t>fierro</a:t>
            </a:r>
            <a:r>
              <a:rPr lang="it-IT" sz="2400" b="1" i="1" dirty="0"/>
              <a:t> </a:t>
            </a:r>
            <a:r>
              <a:rPr lang="it-IT" sz="2400" dirty="0"/>
              <a:t>(ferro da stiro) da </a:t>
            </a:r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’o </a:t>
            </a:r>
            <a:r>
              <a:rPr lang="it-IT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ffierro</a:t>
            </a:r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/>
              <a:t>(metallo)</a:t>
            </a:r>
          </a:p>
          <a:p>
            <a:r>
              <a:rPr lang="it-IT" sz="2400" b="1" i="1" dirty="0"/>
              <a:t>’o cafè </a:t>
            </a:r>
            <a:r>
              <a:rPr lang="it-IT" sz="2400" dirty="0"/>
              <a:t>(bar) da </a:t>
            </a:r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’o </a:t>
            </a:r>
            <a:r>
              <a:rPr lang="it-IT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ccafè</a:t>
            </a:r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/>
              <a:t>(prodotto e/o bevanda)</a:t>
            </a:r>
          </a:p>
          <a:p>
            <a:r>
              <a:rPr lang="it-IT" sz="2400" b="1" i="1" dirty="0"/>
              <a:t>’o russo </a:t>
            </a:r>
            <a:r>
              <a:rPr lang="it-IT" sz="2400" dirty="0"/>
              <a:t>(uomo dai capelli rossi) da </a:t>
            </a:r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’o </a:t>
            </a:r>
            <a:r>
              <a:rPr lang="it-IT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rrusso</a:t>
            </a:r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/>
              <a:t>(colore) </a:t>
            </a:r>
          </a:p>
          <a:p>
            <a:r>
              <a:rPr lang="it-IT" sz="2400" b="1" i="1" dirty="0"/>
              <a:t>’o </a:t>
            </a:r>
            <a:r>
              <a:rPr lang="it-IT" sz="2400" b="1" i="1" dirty="0" err="1"/>
              <a:t>niro</a:t>
            </a:r>
            <a:r>
              <a:rPr lang="it-IT" sz="2400" b="1" i="1" dirty="0"/>
              <a:t> </a:t>
            </a:r>
            <a:r>
              <a:rPr lang="it-IT" sz="2400" dirty="0"/>
              <a:t>(persona di colore) da </a:t>
            </a:r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’o </a:t>
            </a:r>
            <a:r>
              <a:rPr lang="it-IT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nniro</a:t>
            </a:r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/>
              <a:t>(colore)</a:t>
            </a:r>
          </a:p>
          <a:p>
            <a:r>
              <a:rPr lang="it-IT" sz="2400" b="1" i="1" dirty="0"/>
              <a:t>’o pane </a:t>
            </a:r>
            <a:r>
              <a:rPr lang="it-IT" sz="2400" dirty="0"/>
              <a:t>(pezzo di pane) da </a:t>
            </a:r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’o </a:t>
            </a:r>
            <a:r>
              <a:rPr lang="it-IT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ppane</a:t>
            </a:r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/>
              <a:t>(alimento)</a:t>
            </a:r>
          </a:p>
          <a:p>
            <a:r>
              <a:rPr lang="it-IT" sz="2400" b="1" i="1" dirty="0"/>
              <a:t>’o fuoco </a:t>
            </a:r>
            <a:r>
              <a:rPr lang="it-IT" sz="2400" dirty="0"/>
              <a:t>(fiamme concrete) da </a:t>
            </a:r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’o </a:t>
            </a:r>
            <a:r>
              <a:rPr lang="it-IT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ffuoco</a:t>
            </a:r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/>
              <a:t>(elemento)</a:t>
            </a:r>
          </a:p>
          <a:p>
            <a:r>
              <a:rPr lang="it-IT" sz="2400" b="1" i="1" dirty="0"/>
              <a:t>’o napulitano </a:t>
            </a:r>
            <a:r>
              <a:rPr lang="it-IT" sz="2400" dirty="0"/>
              <a:t>(abitante) da </a:t>
            </a:r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’o </a:t>
            </a:r>
            <a:r>
              <a:rPr lang="it-IT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nnapulitano</a:t>
            </a:r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/>
              <a:t>(lingua)</a:t>
            </a:r>
          </a:p>
          <a:p>
            <a:r>
              <a:rPr lang="it-IT" sz="2400" b="1" i="1" dirty="0"/>
              <a:t>’o latte </a:t>
            </a:r>
            <a:r>
              <a:rPr lang="it-IT" sz="2400" dirty="0"/>
              <a:t>(la tazza di latte) da </a:t>
            </a:r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’o </a:t>
            </a:r>
            <a:r>
              <a:rPr lang="it-IT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llatte</a:t>
            </a:r>
            <a:r>
              <a:rPr lang="it-IT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/>
              <a:t>(alimento)</a:t>
            </a:r>
          </a:p>
          <a:p>
            <a:endParaRPr lang="it-IT" sz="2400" dirty="0"/>
          </a:p>
        </p:txBody>
      </p:sp>
      <p:pic>
        <p:nvPicPr>
          <p:cNvPr id="6" name="Immagine 5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780928"/>
            <a:ext cx="1656184" cy="12859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magine 4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412776"/>
            <a:ext cx="1296144" cy="14233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Immagine 7" descr="download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5301208"/>
            <a:ext cx="1800200" cy="12244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magine 6" descr="download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4149080"/>
            <a:ext cx="1656184" cy="12136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err="1">
                <a:solidFill>
                  <a:srgbClr val="C00000"/>
                </a:solidFill>
              </a:rPr>
              <a:t>Lez</a:t>
            </a:r>
            <a:r>
              <a:rPr lang="it-IT" sz="3200" b="1" dirty="0">
                <a:solidFill>
                  <a:srgbClr val="C00000"/>
                </a:solidFill>
              </a:rPr>
              <a:t>. 6 – </a:t>
            </a:r>
            <a:r>
              <a:rPr lang="it-IT" sz="3200" b="1" i="1" dirty="0">
                <a:solidFill>
                  <a:srgbClr val="C00000"/>
                </a:solidFill>
              </a:rPr>
              <a:t>‘O </a:t>
            </a:r>
            <a:r>
              <a:rPr lang="it-IT" sz="3200" b="1" i="1" dirty="0" err="1">
                <a:solidFill>
                  <a:srgbClr val="C00000"/>
                </a:solidFill>
              </a:rPr>
              <a:t>masculillo</a:t>
            </a:r>
            <a:r>
              <a:rPr lang="it-IT" sz="3200" b="1" i="1" dirty="0">
                <a:solidFill>
                  <a:srgbClr val="C00000"/>
                </a:solidFill>
              </a:rPr>
              <a:t> e ‘a </a:t>
            </a:r>
            <a:r>
              <a:rPr lang="it-IT" sz="3200" b="1" i="1" dirty="0" err="1">
                <a:solidFill>
                  <a:srgbClr val="C00000"/>
                </a:solidFill>
              </a:rPr>
              <a:t>femmenella</a:t>
            </a:r>
            <a:endParaRPr lang="it-IT" sz="3200" b="1" i="1" dirty="0">
              <a:solidFill>
                <a:srgbClr val="C00000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AAB6-B85D-42AF-92F9-73E82DDB1232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179512" y="1516832"/>
            <a:ext cx="6048672" cy="52245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2200" dirty="0"/>
              <a:t>    Per</a:t>
            </a:r>
            <a:r>
              <a:rPr lang="it-IT" sz="2200" b="1" dirty="0"/>
              <a:t> distinguere tra genere maschile e femminile </a:t>
            </a:r>
            <a:r>
              <a:rPr lang="it-IT" sz="2200" dirty="0"/>
              <a:t>delle parole napolitane – mancando la </a:t>
            </a:r>
            <a:r>
              <a:rPr lang="it-IT" sz="2200" dirty="0">
                <a:solidFill>
                  <a:srgbClr val="C00000"/>
                </a:solidFill>
              </a:rPr>
              <a:t>pronuncia d’un suono ben distinto della vocale finale (</a:t>
            </a:r>
            <a:r>
              <a:rPr lang="it-IT" sz="2200" i="1" dirty="0">
                <a:solidFill>
                  <a:srgbClr val="C00000"/>
                </a:solidFill>
              </a:rPr>
              <a:t>/o/ vs /a/</a:t>
            </a:r>
            <a:r>
              <a:rPr lang="it-IT" sz="2200" dirty="0">
                <a:solidFill>
                  <a:srgbClr val="C00000"/>
                </a:solidFill>
              </a:rPr>
              <a:t>)</a:t>
            </a:r>
            <a:r>
              <a:rPr lang="it-IT" sz="2200" i="1" dirty="0"/>
              <a:t> </a:t>
            </a:r>
            <a:r>
              <a:rPr lang="it-IT" sz="2200" dirty="0"/>
              <a:t>ed essendo foneticamente  indistinte anche </a:t>
            </a:r>
            <a:r>
              <a:rPr lang="it-IT" sz="2200" dirty="0">
                <a:solidFill>
                  <a:srgbClr val="C00000"/>
                </a:solidFill>
              </a:rPr>
              <a:t>le desinenze plurali  (terminanti entrambi in </a:t>
            </a:r>
            <a:r>
              <a:rPr lang="it-IT" sz="2200" i="1" dirty="0">
                <a:solidFill>
                  <a:srgbClr val="C00000"/>
                </a:solidFill>
              </a:rPr>
              <a:t>/e/ </a:t>
            </a:r>
            <a:r>
              <a:rPr lang="it-IT" sz="2200" dirty="0">
                <a:solidFill>
                  <a:srgbClr val="C00000"/>
                </a:solidFill>
              </a:rPr>
              <a:t>) </a:t>
            </a:r>
            <a:r>
              <a:rPr lang="it-IT" sz="2200" dirty="0"/>
              <a:t>bisogna quindi </a:t>
            </a:r>
            <a:r>
              <a:rPr lang="it-IT" sz="2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usare alcuni accorgimenti</a:t>
            </a:r>
            <a:r>
              <a:rPr lang="it-IT" sz="2200" dirty="0"/>
              <a:t>:</a:t>
            </a:r>
          </a:p>
          <a:p>
            <a:r>
              <a:rPr lang="it-IT" sz="2200" dirty="0"/>
              <a:t>Ricordiamo che </a:t>
            </a:r>
            <a:r>
              <a:rPr lang="it-IT" sz="2200" b="1" dirty="0">
                <a:solidFill>
                  <a:srgbClr val="C00000"/>
                </a:solidFill>
              </a:rPr>
              <a:t>il suono </a:t>
            </a:r>
            <a:r>
              <a:rPr lang="it-IT" sz="2200" b="1" i="1" dirty="0">
                <a:solidFill>
                  <a:srgbClr val="C00000"/>
                </a:solidFill>
              </a:rPr>
              <a:t>/a/</a:t>
            </a:r>
            <a:r>
              <a:rPr lang="it-IT" sz="2200" b="1" dirty="0">
                <a:solidFill>
                  <a:srgbClr val="C00000"/>
                </a:solidFill>
              </a:rPr>
              <a:t> delle desinenze femminili risulta comunque più definito:</a:t>
            </a:r>
            <a:r>
              <a:rPr lang="it-IT" sz="2200" dirty="0">
                <a:sym typeface="Wingdings" pitchFamily="2" charset="2"/>
              </a:rPr>
              <a:t> es.: </a:t>
            </a:r>
            <a:r>
              <a:rPr lang="it-IT" sz="2200" b="1" i="1" dirty="0">
                <a:sym typeface="Wingdings" pitchFamily="2" charset="2"/>
              </a:rPr>
              <a:t>sart</a:t>
            </a:r>
            <a:r>
              <a:rPr lang="it-IT" sz="2200" i="1" dirty="0">
                <a:sym typeface="Wingdings" pitchFamily="2" charset="2"/>
              </a:rPr>
              <a:t>o</a:t>
            </a:r>
            <a:r>
              <a:rPr lang="it-IT" sz="2200" dirty="0">
                <a:sym typeface="Wingdings" pitchFamily="2" charset="2"/>
              </a:rPr>
              <a:t>/ </a:t>
            </a:r>
            <a:r>
              <a:rPr lang="it-IT" sz="2200" b="1" i="1" dirty="0">
                <a:sym typeface="Wingdings" pitchFamily="2" charset="2"/>
              </a:rPr>
              <a:t>sarta - </a:t>
            </a:r>
            <a:r>
              <a:rPr lang="it-IT" sz="2200" b="1" i="1" dirty="0" err="1">
                <a:sym typeface="Wingdings" pitchFamily="2" charset="2"/>
              </a:rPr>
              <a:t>mast</a:t>
            </a:r>
            <a:r>
              <a:rPr lang="it-IT" sz="2200" i="1" dirty="0" err="1">
                <a:sym typeface="Wingdings" pitchFamily="2" charset="2"/>
              </a:rPr>
              <a:t>o</a:t>
            </a:r>
            <a:r>
              <a:rPr lang="it-IT" sz="2200" b="1" i="1" dirty="0">
                <a:sym typeface="Wingdings" pitchFamily="2" charset="2"/>
              </a:rPr>
              <a:t>/ </a:t>
            </a:r>
            <a:r>
              <a:rPr lang="it-IT" sz="2200" b="1" i="1" dirty="0" err="1">
                <a:sym typeface="Wingdings" pitchFamily="2" charset="2"/>
              </a:rPr>
              <a:t>maesta</a:t>
            </a:r>
            <a:r>
              <a:rPr lang="it-IT" sz="2200" b="1" i="1" dirty="0">
                <a:sym typeface="Wingdings" pitchFamily="2" charset="2"/>
              </a:rPr>
              <a:t> -marches</a:t>
            </a:r>
            <a:r>
              <a:rPr lang="it-IT" sz="2200" i="1" dirty="0">
                <a:sym typeface="Wingdings" pitchFamily="2" charset="2"/>
              </a:rPr>
              <a:t>e</a:t>
            </a:r>
            <a:r>
              <a:rPr lang="it-IT" sz="2200" b="1" i="1" dirty="0">
                <a:sym typeface="Wingdings" pitchFamily="2" charset="2"/>
              </a:rPr>
              <a:t> /marchesa.</a:t>
            </a:r>
          </a:p>
          <a:p>
            <a:r>
              <a:rPr lang="it-IT" sz="2200" dirty="0">
                <a:sym typeface="Wingdings" pitchFamily="2" charset="2"/>
              </a:rPr>
              <a:t>Teniamo presente che </a:t>
            </a:r>
            <a:r>
              <a:rPr lang="it-IT" sz="2200" b="1" dirty="0">
                <a:solidFill>
                  <a:srgbClr val="C00000"/>
                </a:solidFill>
                <a:sym typeface="Wingdings" pitchFamily="2" charset="2"/>
              </a:rPr>
              <a:t>alcuni nomi e aggettivi variano (per </a:t>
            </a:r>
            <a:r>
              <a:rPr lang="it-IT" sz="2200" b="1" i="1" dirty="0">
                <a:solidFill>
                  <a:srgbClr val="C00000"/>
                </a:solidFill>
                <a:sym typeface="Wingdings" pitchFamily="2" charset="2"/>
              </a:rPr>
              <a:t>metafonesi</a:t>
            </a:r>
            <a:r>
              <a:rPr lang="it-IT" sz="2200" b="1" dirty="0">
                <a:solidFill>
                  <a:srgbClr val="C00000"/>
                </a:solidFill>
                <a:sym typeface="Wingdings" pitchFamily="2" charset="2"/>
              </a:rPr>
              <a:t>) quando passano dal maschile al femminile:</a:t>
            </a:r>
            <a:r>
              <a:rPr lang="it-IT" sz="2200" dirty="0">
                <a:sym typeface="Wingdings" pitchFamily="2" charset="2"/>
              </a:rPr>
              <a:t> </a:t>
            </a:r>
            <a:r>
              <a:rPr lang="it-IT" sz="2200" b="1" i="1" dirty="0" err="1">
                <a:sym typeface="Wingdings" pitchFamily="2" charset="2"/>
              </a:rPr>
              <a:t>camma</a:t>
            </a:r>
            <a:r>
              <a:rPr lang="it-IT" sz="2200" b="1" i="1" u="sng" dirty="0" err="1">
                <a:sym typeface="Wingdings" pitchFamily="2" charset="2"/>
              </a:rPr>
              <a:t>riere</a:t>
            </a:r>
            <a:r>
              <a:rPr lang="it-IT" sz="2200" b="1" i="1" dirty="0">
                <a:sym typeface="Wingdings" pitchFamily="2" charset="2"/>
              </a:rPr>
              <a:t>/ </a:t>
            </a:r>
            <a:r>
              <a:rPr lang="it-IT" sz="2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camma</a:t>
            </a:r>
            <a:r>
              <a:rPr lang="it-IT" sz="22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rera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it-IT" sz="2200" b="1" i="1" dirty="0">
                <a:sym typeface="Wingdings" pitchFamily="2" charset="2"/>
              </a:rPr>
              <a:t>– </a:t>
            </a:r>
            <a:r>
              <a:rPr lang="it-IT" sz="2200" b="1" i="1" dirty="0" err="1">
                <a:sym typeface="Wingdings" pitchFamily="2" charset="2"/>
              </a:rPr>
              <a:t>figliul</a:t>
            </a:r>
            <a:r>
              <a:rPr lang="it-IT" sz="2200" b="1" i="1" u="sng" dirty="0" err="1">
                <a:sym typeface="Wingdings" pitchFamily="2" charset="2"/>
              </a:rPr>
              <a:t>illo</a:t>
            </a:r>
            <a:r>
              <a:rPr lang="it-IT" sz="2200" b="1" i="1" dirty="0">
                <a:sym typeface="Wingdings" pitchFamily="2" charset="2"/>
              </a:rPr>
              <a:t>/</a:t>
            </a:r>
            <a:r>
              <a:rPr lang="it-IT" sz="2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figliul</a:t>
            </a:r>
            <a:r>
              <a:rPr lang="it-IT" sz="22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ella</a:t>
            </a:r>
            <a:r>
              <a:rPr lang="it-IT" sz="2200" b="1" i="1" dirty="0">
                <a:sym typeface="Wingdings" pitchFamily="2" charset="2"/>
              </a:rPr>
              <a:t> – </a:t>
            </a:r>
            <a:r>
              <a:rPr lang="it-IT" sz="2200" b="1" i="1" dirty="0" err="1">
                <a:sym typeface="Wingdings" pitchFamily="2" charset="2"/>
              </a:rPr>
              <a:t>s</a:t>
            </a:r>
            <a:r>
              <a:rPr lang="it-IT" sz="2200" b="1" i="1" u="sng" dirty="0" err="1">
                <a:sym typeface="Wingdings" pitchFamily="2" charset="2"/>
              </a:rPr>
              <a:t>u</a:t>
            </a:r>
            <a:r>
              <a:rPr lang="it-IT" sz="2200" b="1" i="1" dirty="0" err="1">
                <a:sym typeface="Wingdings" pitchFamily="2" charset="2"/>
              </a:rPr>
              <a:t>rdo</a:t>
            </a:r>
            <a:r>
              <a:rPr lang="it-IT" sz="2200" b="1" i="1" dirty="0">
                <a:sym typeface="Wingdings" pitchFamily="2" charset="2"/>
              </a:rPr>
              <a:t>/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</a:t>
            </a:r>
            <a:r>
              <a:rPr lang="it-IT" sz="2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rda</a:t>
            </a:r>
            <a:r>
              <a:rPr lang="it-IT" sz="2200" b="1" i="1" dirty="0">
                <a:sym typeface="Wingdings" pitchFamily="2" charset="2"/>
              </a:rPr>
              <a:t> </a:t>
            </a:r>
            <a:r>
              <a:rPr lang="it-IT" sz="2200" b="1" i="1" dirty="0" err="1">
                <a:sym typeface="Wingdings" pitchFamily="2" charset="2"/>
              </a:rPr>
              <a:t>–muna</a:t>
            </a:r>
            <a:r>
              <a:rPr lang="it-IT" sz="2200" b="1" i="1" u="sng" dirty="0" err="1">
                <a:sym typeface="Wingdings" pitchFamily="2" charset="2"/>
              </a:rPr>
              <a:t>ciello</a:t>
            </a:r>
            <a:r>
              <a:rPr lang="it-IT" sz="2200" b="1" i="1" dirty="0">
                <a:sym typeface="Wingdings" pitchFamily="2" charset="2"/>
              </a:rPr>
              <a:t>/</a:t>
            </a:r>
            <a:r>
              <a:rPr lang="it-IT" sz="2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muna</a:t>
            </a:r>
            <a:r>
              <a:rPr lang="it-IT" sz="22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cella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it-IT" sz="2200" b="1" i="1" dirty="0" err="1">
                <a:sym typeface="Wingdings" pitchFamily="2" charset="2"/>
              </a:rPr>
              <a:t>–p</a:t>
            </a:r>
            <a:r>
              <a:rPr lang="it-IT" sz="2200" b="1" i="1" u="sng" dirty="0" err="1">
                <a:sym typeface="Wingdings" pitchFamily="2" charset="2"/>
              </a:rPr>
              <a:t>ie</a:t>
            </a:r>
            <a:r>
              <a:rPr lang="it-IT" sz="2200" b="1" i="1" dirty="0" err="1">
                <a:sym typeface="Wingdings" pitchFamily="2" charset="2"/>
              </a:rPr>
              <a:t>curo</a:t>
            </a:r>
            <a:r>
              <a:rPr lang="it-IT" sz="2200" b="1" i="1" dirty="0">
                <a:sym typeface="Wingdings" pitchFamily="2" charset="2"/>
              </a:rPr>
              <a:t>/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</a:t>
            </a:r>
            <a:r>
              <a:rPr lang="it-IT" sz="2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e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cora</a:t>
            </a:r>
            <a:r>
              <a:rPr lang="it-IT" sz="2200" b="1" i="1" dirty="0">
                <a:sym typeface="Wingdings" pitchFamily="2" charset="2"/>
              </a:rPr>
              <a:t> – </a:t>
            </a:r>
            <a:r>
              <a:rPr lang="it-IT" sz="2200" b="1" i="1" dirty="0" err="1">
                <a:sym typeface="Wingdings" pitchFamily="2" charset="2"/>
              </a:rPr>
              <a:t>s</a:t>
            </a:r>
            <a:r>
              <a:rPr lang="it-IT" sz="2200" b="1" i="1" u="sng" dirty="0" err="1">
                <a:sym typeface="Wingdings" pitchFamily="2" charset="2"/>
              </a:rPr>
              <a:t>i</a:t>
            </a:r>
            <a:r>
              <a:rPr lang="it-IT" sz="2200" b="1" i="1" dirty="0" err="1">
                <a:sym typeface="Wingdings" pitchFamily="2" charset="2"/>
              </a:rPr>
              <a:t>ngo</a:t>
            </a:r>
            <a:r>
              <a:rPr lang="it-IT" sz="2200" b="1" i="1" dirty="0">
                <a:sym typeface="Wingdings" pitchFamily="2" charset="2"/>
              </a:rPr>
              <a:t>/</a:t>
            </a:r>
            <a:r>
              <a:rPr lang="it-IT" sz="2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</a:t>
            </a:r>
            <a:r>
              <a:rPr lang="it-IT" sz="22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e</a:t>
            </a:r>
            <a:r>
              <a:rPr lang="it-IT" sz="2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nga</a:t>
            </a:r>
            <a:r>
              <a:rPr lang="it-IT" sz="2200" b="1" i="1" dirty="0">
                <a:sym typeface="Wingdings" pitchFamily="2" charset="2"/>
              </a:rPr>
              <a:t> – </a:t>
            </a:r>
            <a:r>
              <a:rPr lang="it-IT" sz="2200" b="1" i="1" dirty="0" err="1">
                <a:sym typeface="Wingdings" pitchFamily="2" charset="2"/>
              </a:rPr>
              <a:t>n</a:t>
            </a:r>
            <a:r>
              <a:rPr lang="it-IT" sz="2200" b="1" i="1" u="sng" dirty="0" err="1">
                <a:sym typeface="Wingdings" pitchFamily="2" charset="2"/>
              </a:rPr>
              <a:t>i</a:t>
            </a:r>
            <a:r>
              <a:rPr lang="it-IT" sz="2200" b="1" i="1" dirty="0" err="1">
                <a:sym typeface="Wingdings" pitchFamily="2" charset="2"/>
              </a:rPr>
              <a:t>ro</a:t>
            </a:r>
            <a:r>
              <a:rPr lang="it-IT" sz="2200" b="1" i="1" dirty="0">
                <a:sym typeface="Wingdings" pitchFamily="2" charset="2"/>
              </a:rPr>
              <a:t>/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</a:t>
            </a:r>
            <a:r>
              <a:rPr lang="it-IT" sz="2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e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ra</a:t>
            </a:r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it-IT" sz="2200" b="1" i="1" dirty="0">
                <a:sym typeface="Wingdings" pitchFamily="2" charset="2"/>
              </a:rPr>
              <a:t>- </a:t>
            </a:r>
            <a:r>
              <a:rPr lang="it-IT" sz="2200" b="1" i="1" dirty="0" err="1">
                <a:sym typeface="Wingdings" pitchFamily="2" charset="2"/>
              </a:rPr>
              <a:t>z</a:t>
            </a:r>
            <a:r>
              <a:rPr lang="it-IT" sz="2200" b="1" i="1" u="sng" dirty="0" err="1">
                <a:sym typeface="Wingdings" pitchFamily="2" charset="2"/>
              </a:rPr>
              <a:t>uo</a:t>
            </a:r>
            <a:r>
              <a:rPr lang="it-IT" sz="2200" b="1" i="1" dirty="0" err="1">
                <a:sym typeface="Wingdings" pitchFamily="2" charset="2"/>
              </a:rPr>
              <a:t>ppo</a:t>
            </a:r>
            <a:r>
              <a:rPr lang="it-IT" sz="2200" b="1" i="1" dirty="0">
                <a:sym typeface="Wingdings" pitchFamily="2" charset="2"/>
              </a:rPr>
              <a:t>/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z</a:t>
            </a:r>
            <a:r>
              <a:rPr lang="it-IT" sz="2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ppa</a:t>
            </a:r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it-IT" sz="2200" b="1" i="1" dirty="0">
                <a:sym typeface="Wingdings" pitchFamily="2" charset="2"/>
              </a:rPr>
              <a:t>-  </a:t>
            </a:r>
            <a:r>
              <a:rPr lang="it-IT" sz="2200" b="1" i="1" dirty="0" err="1">
                <a:sym typeface="Wingdings" pitchFamily="2" charset="2"/>
              </a:rPr>
              <a:t>s</a:t>
            </a:r>
            <a:r>
              <a:rPr lang="it-IT" sz="2200" b="1" i="1" u="sng" dirty="0" err="1">
                <a:sym typeface="Wingdings" pitchFamily="2" charset="2"/>
              </a:rPr>
              <a:t>i</a:t>
            </a:r>
            <a:r>
              <a:rPr lang="it-IT" sz="2200" b="1" i="1" dirty="0" err="1">
                <a:sym typeface="Wingdings" pitchFamily="2" charset="2"/>
              </a:rPr>
              <a:t>cco</a:t>
            </a:r>
            <a:r>
              <a:rPr lang="it-IT" sz="2200" b="1" i="1" dirty="0">
                <a:sym typeface="Wingdings" pitchFamily="2" charset="2"/>
              </a:rPr>
              <a:t>/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</a:t>
            </a:r>
            <a:r>
              <a:rPr lang="it-IT" sz="2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e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cca</a:t>
            </a:r>
            <a:r>
              <a:rPr lang="it-IT" sz="2200" b="1" i="1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t-IT" sz="2200" b="1" i="1" dirty="0">
                <a:sym typeface="Wingdings" pitchFamily="2" charset="2"/>
              </a:rPr>
              <a:t>- n</a:t>
            </a:r>
            <a:r>
              <a:rPr lang="it-IT" sz="2200" b="1" i="1" u="sng" dirty="0">
                <a:sym typeface="Wingdings" pitchFamily="2" charset="2"/>
              </a:rPr>
              <a:t>i</a:t>
            </a:r>
            <a:r>
              <a:rPr lang="it-IT" sz="2200" b="1" i="1" dirty="0">
                <a:sym typeface="Wingdings" pitchFamily="2" charset="2"/>
              </a:rPr>
              <a:t>nno/</a:t>
            </a:r>
            <a:r>
              <a:rPr lang="it-IT" sz="2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</a:t>
            </a:r>
            <a:r>
              <a:rPr lang="it-IT" sz="22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e</a:t>
            </a:r>
            <a:r>
              <a:rPr lang="it-IT" sz="2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nna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it-IT" sz="2200" b="1" i="1" dirty="0">
                <a:solidFill>
                  <a:srgbClr val="FF0000"/>
                </a:solidFill>
                <a:sym typeface="Wingdings" pitchFamily="2" charset="2"/>
              </a:rPr>
              <a:t>– </a:t>
            </a:r>
            <a:r>
              <a:rPr lang="it-IT" sz="2200" b="1" i="1" dirty="0" err="1">
                <a:sym typeface="Wingdings" pitchFamily="2" charset="2"/>
              </a:rPr>
              <a:t>spassuso</a:t>
            </a:r>
            <a:r>
              <a:rPr lang="it-IT" sz="2200" b="1" i="1" dirty="0">
                <a:solidFill>
                  <a:srgbClr val="FF0000"/>
                </a:solidFill>
                <a:sym typeface="Wingdings" pitchFamily="2" charset="2"/>
              </a:rPr>
              <a:t>/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spassosa </a:t>
            </a:r>
            <a:r>
              <a:rPr lang="it-IT" sz="2200" b="1" i="1" dirty="0">
                <a:solidFill>
                  <a:srgbClr val="FF0000"/>
                </a:solidFill>
                <a:sym typeface="Wingdings" pitchFamily="2" charset="2"/>
              </a:rPr>
              <a:t>– </a:t>
            </a:r>
            <a:r>
              <a:rPr lang="it-IT" sz="2200" b="1" i="1" dirty="0" err="1">
                <a:sym typeface="Wingdings" pitchFamily="2" charset="2"/>
              </a:rPr>
              <a:t>zetiello</a:t>
            </a:r>
            <a:r>
              <a:rPr lang="it-IT" sz="2200" b="1" i="1" dirty="0">
                <a:solidFill>
                  <a:srgbClr val="FF0000"/>
                </a:solidFill>
                <a:sym typeface="Wingdings" pitchFamily="2" charset="2"/>
              </a:rPr>
              <a:t>/</a:t>
            </a:r>
            <a:r>
              <a:rPr lang="it-IT" sz="2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zetella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it-IT" sz="2200" b="1" i="1" dirty="0">
                <a:sym typeface="Wingdings" pitchFamily="2" charset="2"/>
              </a:rPr>
              <a:t>ecc.</a:t>
            </a:r>
          </a:p>
          <a:p>
            <a:endParaRPr lang="it-IT" sz="2200" b="1" i="1" dirty="0"/>
          </a:p>
        </p:txBody>
      </p:sp>
      <p:pic>
        <p:nvPicPr>
          <p:cNvPr id="5" name="Immagine 4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700808"/>
            <a:ext cx="2595628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magine 6" descr="download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3861048"/>
            <a:ext cx="2592289" cy="17281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 err="1">
                <a:solidFill>
                  <a:srgbClr val="C00000"/>
                </a:solidFill>
              </a:rPr>
              <a:t>Lez</a:t>
            </a:r>
            <a:r>
              <a:rPr lang="it-IT" sz="3600" b="1" dirty="0">
                <a:solidFill>
                  <a:srgbClr val="C00000"/>
                </a:solidFill>
              </a:rPr>
              <a:t>. 6 – </a:t>
            </a:r>
            <a:r>
              <a:rPr lang="it-IT" sz="3600" b="1" i="1" dirty="0">
                <a:solidFill>
                  <a:srgbClr val="C00000"/>
                </a:solidFill>
              </a:rPr>
              <a:t>‘O </a:t>
            </a:r>
            <a:r>
              <a:rPr lang="it-IT" sz="3600" b="1" i="1" dirty="0" err="1">
                <a:solidFill>
                  <a:srgbClr val="C00000"/>
                </a:solidFill>
              </a:rPr>
              <a:t>masculillo</a:t>
            </a:r>
            <a:r>
              <a:rPr lang="it-IT" sz="3600" b="1" i="1" dirty="0">
                <a:solidFill>
                  <a:srgbClr val="C00000"/>
                </a:solidFill>
              </a:rPr>
              <a:t> e ‘a </a:t>
            </a:r>
            <a:r>
              <a:rPr lang="it-IT" sz="3600" b="1" i="1" dirty="0" err="1">
                <a:solidFill>
                  <a:srgbClr val="C00000"/>
                </a:solidFill>
              </a:rPr>
              <a:t>femmenella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AAB6-B85D-42AF-92F9-73E82DDB1232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2843808" y="1527048"/>
            <a:ext cx="5961864" cy="4572000"/>
          </a:xfrm>
        </p:spPr>
        <p:txBody>
          <a:bodyPr>
            <a:normAutofit fontScale="92500" lnSpcReduction="20000"/>
          </a:bodyPr>
          <a:lstStyle/>
          <a:p>
            <a:r>
              <a:rPr lang="it-IT" sz="2200" dirty="0"/>
              <a:t>Un’altra differenza fra maschile e femminile la troviamo nei casi in cui notiamo una </a:t>
            </a:r>
            <a:r>
              <a:rPr lang="it-IT" sz="2200" b="1" dirty="0">
                <a:solidFill>
                  <a:srgbClr val="C00000"/>
                </a:solidFill>
              </a:rPr>
              <a:t>modifica del significato delle parole nel passaggio da un genere all’altro. </a:t>
            </a:r>
            <a:r>
              <a:rPr lang="it-IT" sz="2200" dirty="0"/>
              <a:t>Spesso l’uso del femminile denota una grandezza maggiore rispetto al maschile. Es.: </a:t>
            </a:r>
            <a:r>
              <a:rPr lang="it-IT" sz="2200" b="1" i="1" dirty="0"/>
              <a:t>’o </a:t>
            </a:r>
            <a:r>
              <a:rPr lang="it-IT" sz="2200" b="1" i="1" dirty="0" err="1"/>
              <a:t>bbuco</a:t>
            </a:r>
            <a:r>
              <a:rPr lang="it-IT" sz="2200" b="1" i="1" dirty="0"/>
              <a:t> </a:t>
            </a:r>
            <a:r>
              <a:rPr lang="it-IT" sz="2200" dirty="0"/>
              <a:t>(nel muro) / 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’a </a:t>
            </a:r>
            <a:r>
              <a:rPr lang="it-IT" sz="2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bbuca</a:t>
            </a:r>
            <a:r>
              <a:rPr lang="it-IT" sz="2200" b="1" i="1" dirty="0">
                <a:solidFill>
                  <a:srgbClr val="FF0000"/>
                </a:solidFill>
              </a:rPr>
              <a:t> </a:t>
            </a:r>
            <a:r>
              <a:rPr lang="it-IT" sz="2200" dirty="0"/>
              <a:t>(nel terreno); </a:t>
            </a:r>
            <a:r>
              <a:rPr lang="it-IT" sz="2200" b="1" i="1" dirty="0"/>
              <a:t>’o cesto </a:t>
            </a:r>
            <a:r>
              <a:rPr lang="it-IT" sz="2200" dirty="0"/>
              <a:t>(canestro) / 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’a cesta</a:t>
            </a:r>
            <a:r>
              <a:rPr lang="it-IT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dirty="0"/>
              <a:t>(grosso canestro); </a:t>
            </a:r>
            <a:r>
              <a:rPr lang="it-IT" sz="2200" b="1" i="1" dirty="0"/>
              <a:t>’o </a:t>
            </a:r>
            <a:r>
              <a:rPr lang="it-IT" sz="2200" b="1" i="1" dirty="0" err="1"/>
              <a:t>fuosso</a:t>
            </a:r>
            <a:r>
              <a:rPr lang="it-IT" sz="2200" b="1" i="1" dirty="0"/>
              <a:t> </a:t>
            </a:r>
            <a:r>
              <a:rPr lang="it-IT" sz="2200" dirty="0"/>
              <a:t>(fosso) / </a:t>
            </a:r>
            <a:r>
              <a:rPr lang="it-IT" sz="2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’a fossa </a:t>
            </a:r>
            <a:r>
              <a:rPr lang="it-IT" sz="2200" dirty="0"/>
              <a:t>(uno scavo), ecc.</a:t>
            </a:r>
          </a:p>
          <a:p>
            <a:r>
              <a:rPr lang="it-IT" sz="2200" dirty="0"/>
              <a:t>In Napolitano, </a:t>
            </a:r>
            <a:r>
              <a:rPr lang="it-IT" sz="2200" b="1" dirty="0">
                <a:solidFill>
                  <a:srgbClr val="C00000"/>
                </a:solidFill>
              </a:rPr>
              <a:t>il genere di alcuni nomi viene invertito rispetto al termine italiano corrispondente</a:t>
            </a:r>
            <a:r>
              <a:rPr lang="it-IT" sz="2200" dirty="0"/>
              <a:t>. Es.: </a:t>
            </a:r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analisi </a:t>
            </a:r>
            <a:r>
              <a:rPr lang="it-IT" sz="2200" dirty="0"/>
              <a:t>(le analisi)</a:t>
            </a:r>
            <a:r>
              <a:rPr lang="it-IT" sz="2200" b="1" dirty="0"/>
              <a:t>, </a:t>
            </a:r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’a capa </a:t>
            </a:r>
            <a:r>
              <a:rPr lang="it-IT" sz="2200" dirty="0"/>
              <a:t>(il capo) </a:t>
            </a:r>
            <a:r>
              <a:rPr lang="it-IT" sz="2200" b="1" i="1" dirty="0"/>
              <a:t>, </a:t>
            </a:r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’a </a:t>
            </a:r>
            <a:r>
              <a:rPr lang="it-IT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carcioffola</a:t>
            </a:r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dirty="0"/>
              <a:t>(il carciofo)</a:t>
            </a:r>
            <a:r>
              <a:rPr lang="it-IT" sz="2200" b="1" i="1" dirty="0"/>
              <a:t>, ’</a:t>
            </a:r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it-IT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libbretta</a:t>
            </a:r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dirty="0"/>
              <a:t>(il libretto),</a:t>
            </a:r>
            <a:r>
              <a:rPr lang="it-IT" sz="2200" b="1" i="1" dirty="0"/>
              <a:t> </a:t>
            </a:r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’a </a:t>
            </a:r>
            <a:r>
              <a:rPr lang="it-IT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nanassa</a:t>
            </a:r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dirty="0"/>
              <a:t>(l’ananas), </a:t>
            </a:r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’a pummarola </a:t>
            </a:r>
            <a:r>
              <a:rPr lang="it-IT" sz="2200" dirty="0"/>
              <a:t>(il pomodoro), </a:t>
            </a:r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’a </a:t>
            </a:r>
            <a:r>
              <a:rPr lang="it-IT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ramma</a:t>
            </a:r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dirty="0"/>
              <a:t>(il rame</a:t>
            </a:r>
            <a:r>
              <a:rPr lang="it-IT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’a </a:t>
            </a:r>
            <a:r>
              <a:rPr lang="it-IT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sfarda</a:t>
            </a:r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200" dirty="0"/>
              <a:t>(l’asfalto), </a:t>
            </a:r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’a </a:t>
            </a:r>
            <a:r>
              <a:rPr lang="it-IT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vasenicola</a:t>
            </a:r>
            <a:r>
              <a:rPr lang="it-IT" sz="2200" b="1" i="1" dirty="0"/>
              <a:t> </a:t>
            </a:r>
            <a:r>
              <a:rPr lang="it-IT" sz="2200" dirty="0"/>
              <a:t>(il basilico) ecc.</a:t>
            </a:r>
          </a:p>
          <a:p>
            <a:endParaRPr lang="it-IT" sz="2000" b="1" dirty="0"/>
          </a:p>
        </p:txBody>
      </p:sp>
      <p:pic>
        <p:nvPicPr>
          <p:cNvPr id="6" name="Immagine 5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412776"/>
            <a:ext cx="2497778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magine 7" descr="images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9656" y="4221088"/>
            <a:ext cx="2497778" cy="2242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Una poesia di Ferdinando Russo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AAB6-B85D-42AF-92F9-73E82DDB1232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414264" cy="48542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it-IT" sz="2400" b="1" dirty="0">
                <a:solidFill>
                  <a:srgbClr val="FF0000"/>
                </a:solidFill>
              </a:rPr>
              <a:t>               </a:t>
            </a:r>
            <a:r>
              <a:rPr lang="it-IT" sz="2400" b="1" i="1" dirty="0">
                <a:solidFill>
                  <a:srgbClr val="FF0000"/>
                </a:solidFill>
              </a:rPr>
              <a:t>I MARITI   </a:t>
            </a:r>
            <a:br>
              <a:rPr lang="it-IT" sz="2400" b="1" dirty="0">
                <a:solidFill>
                  <a:srgbClr val="FF0000"/>
                </a:solidFill>
              </a:rPr>
            </a:br>
            <a:br>
              <a:rPr lang="it-IT" sz="1600" dirty="0"/>
            </a:br>
            <a:r>
              <a:rPr lang="it-IT" sz="1400" b="1" dirty="0"/>
              <a:t>—</a:t>
            </a:r>
            <a:r>
              <a:rPr lang="it-IT" sz="1500" b="1" dirty="0"/>
              <a:t> </a:t>
            </a:r>
            <a:r>
              <a:rPr lang="it-IT" sz="1500" b="1" cap="small" dirty="0"/>
              <a:t>Io</a:t>
            </a:r>
            <a:r>
              <a:rPr lang="it-IT" sz="1500" b="1" dirty="0"/>
              <a:t> sono privo, don </a:t>
            </a:r>
            <a:r>
              <a:rPr lang="it-IT" sz="1500" b="1" dirty="0" err="1"/>
              <a:t>Ciccì</a:t>
            </a:r>
            <a:r>
              <a:rPr lang="it-IT" sz="1500" b="1" dirty="0"/>
              <a:t>, vedete,</a:t>
            </a:r>
            <a:br>
              <a:rPr lang="it-IT" sz="1500" b="1" dirty="0"/>
            </a:br>
            <a:r>
              <a:rPr lang="it-IT" sz="1500" b="1" dirty="0"/>
              <a:t>di fumarmi </a:t>
            </a:r>
            <a:r>
              <a:rPr lang="it-IT" sz="1500" b="1" dirty="0" err="1"/>
              <a:t>nu</a:t>
            </a:r>
            <a:r>
              <a:rPr lang="it-IT" sz="1500" b="1" dirty="0"/>
              <a:t> sigaro toscano!...</a:t>
            </a:r>
            <a:br>
              <a:rPr lang="it-IT" sz="1500" b="1" dirty="0"/>
            </a:br>
            <a:r>
              <a:rPr lang="it-IT" sz="1500" b="1" dirty="0"/>
              <a:t>Mia moglie tiene un senso disumano</a:t>
            </a:r>
            <a:br>
              <a:rPr lang="it-IT" sz="1500" b="1" dirty="0"/>
            </a:br>
            <a:r>
              <a:rPr lang="it-IT" sz="1500" b="1" dirty="0"/>
              <a:t>che, se v''o conto, non lo crederete!...</a:t>
            </a:r>
            <a:br>
              <a:rPr lang="it-IT" sz="1500" b="1" dirty="0"/>
            </a:br>
            <a:br>
              <a:rPr lang="it-IT" sz="1500" b="1" dirty="0"/>
            </a:br>
            <a:r>
              <a:rPr lang="it-IT" sz="1500" b="1" dirty="0"/>
              <a:t>Volendo stare nella mia quiete,</a:t>
            </a:r>
            <a:br>
              <a:rPr lang="it-IT" sz="1500" b="1" dirty="0"/>
            </a:br>
            <a:r>
              <a:rPr lang="it-IT" sz="1500" b="1" dirty="0"/>
              <a:t>vivere, </a:t>
            </a:r>
            <a:r>
              <a:rPr lang="it-IT" sz="1500" b="1" dirty="0" err="1"/>
              <a:t>mò</a:t>
            </a:r>
            <a:r>
              <a:rPr lang="it-IT" sz="1500" b="1" dirty="0"/>
              <a:t> </a:t>
            </a:r>
            <a:r>
              <a:rPr lang="it-IT" sz="1500" b="1" dirty="0" err="1"/>
              <a:t>nce</a:t>
            </a:r>
            <a:r>
              <a:rPr lang="it-IT" sz="1500" b="1" dirty="0"/>
              <a:t> </a:t>
            </a:r>
            <a:r>
              <a:rPr lang="it-IT" sz="1500" b="1" dirty="0" err="1"/>
              <a:t>vò</a:t>
            </a:r>
            <a:r>
              <a:rPr lang="it-IT" sz="1500" b="1" dirty="0"/>
              <a:t>, da cristiano,</a:t>
            </a:r>
            <a:br>
              <a:rPr lang="it-IT" sz="1500" b="1" dirty="0"/>
            </a:br>
            <a:r>
              <a:rPr lang="it-IT" sz="1500" b="1" dirty="0"/>
              <a:t>zittisco e soffro... E quella </a:t>
            </a:r>
            <a:r>
              <a:rPr lang="it-IT" sz="1500" b="1" dirty="0" err="1"/>
              <a:t>llà</a:t>
            </a:r>
            <a:r>
              <a:rPr lang="it-IT" sz="1500" b="1" dirty="0"/>
              <a:t>, sapete?</a:t>
            </a:r>
            <a:br>
              <a:rPr lang="it-IT" sz="1500" b="1" dirty="0"/>
            </a:br>
            <a:r>
              <a:rPr lang="it-IT" sz="1500" b="1" dirty="0"/>
              <a:t>si piglia il dito con tutta la mano!...</a:t>
            </a:r>
            <a:br>
              <a:rPr lang="it-IT" sz="1500" b="1" dirty="0"/>
            </a:br>
            <a:br>
              <a:rPr lang="it-IT" sz="1500" b="1" dirty="0"/>
            </a:br>
            <a:r>
              <a:rPr lang="it-IT" sz="1500" b="1" dirty="0"/>
              <a:t>E che me fa </a:t>
            </a:r>
            <a:r>
              <a:rPr lang="it-IT" sz="1500" b="1" dirty="0" err="1"/>
              <a:t>passà</a:t>
            </a:r>
            <a:r>
              <a:rPr lang="it-IT" sz="1500" b="1" dirty="0"/>
              <a:t>? Sempre </a:t>
            </a:r>
            <a:r>
              <a:rPr lang="it-IT" sz="1500" b="1" dirty="0" err="1"/>
              <a:t>rimbrocci</a:t>
            </a:r>
            <a:r>
              <a:rPr lang="it-IT" sz="1500" b="1" dirty="0"/>
              <a:t>!</a:t>
            </a:r>
            <a:br>
              <a:rPr lang="it-IT" sz="1500" b="1" dirty="0"/>
            </a:br>
            <a:r>
              <a:rPr lang="it-IT" sz="1500" b="1" dirty="0"/>
              <a:t>Si consuma </a:t>
            </a:r>
            <a:r>
              <a:rPr lang="it-IT" sz="1500" b="1" dirty="0" err="1"/>
              <a:t>na</a:t>
            </a:r>
            <a:r>
              <a:rPr lang="it-IT" sz="1500" b="1" dirty="0"/>
              <a:t> scatola 'e </a:t>
            </a:r>
            <a:r>
              <a:rPr lang="it-IT" sz="1500" b="1" dirty="0" err="1"/>
              <a:t>cerine</a:t>
            </a:r>
            <a:r>
              <a:rPr lang="it-IT" sz="1500" b="1" dirty="0"/>
              <a:t>?</a:t>
            </a:r>
            <a:br>
              <a:rPr lang="it-IT" sz="1500" b="1" dirty="0"/>
            </a:br>
            <a:r>
              <a:rPr lang="it-IT" sz="1500" b="1" dirty="0"/>
              <a:t>Strilli tremendi! Ed io ne pago i cocci!...</a:t>
            </a:r>
          </a:p>
          <a:p>
            <a:pPr>
              <a:buNone/>
            </a:pPr>
            <a:r>
              <a:rPr lang="it-IT" sz="1500" b="1" dirty="0"/>
              <a:t>      Ieri gli volli fa' </a:t>
            </a:r>
            <a:r>
              <a:rPr lang="it-IT" sz="1500" b="1" dirty="0" err="1"/>
              <a:t>na</a:t>
            </a:r>
            <a:r>
              <a:rPr lang="it-IT" sz="1500" b="1" dirty="0"/>
              <a:t> </a:t>
            </a:r>
            <a:r>
              <a:rPr lang="it-IT" sz="1500" b="1" dirty="0" err="1"/>
              <a:t>crianzella</a:t>
            </a:r>
            <a:r>
              <a:rPr lang="it-IT" sz="1500" b="1" dirty="0"/>
              <a:t>;</a:t>
            </a:r>
            <a:br>
              <a:rPr lang="it-IT" sz="1500" b="1" dirty="0"/>
            </a:br>
            <a:r>
              <a:rPr lang="it-IT" sz="1500" b="1" dirty="0"/>
              <a:t>gli portai lo sciroppo di susine?...</a:t>
            </a:r>
            <a:br>
              <a:rPr lang="it-IT" sz="1500" b="1" dirty="0"/>
            </a:br>
            <a:r>
              <a:rPr lang="it-IT" sz="1500" b="1" dirty="0" err="1"/>
              <a:t>Embè</a:t>
            </a:r>
            <a:r>
              <a:rPr lang="it-IT" sz="1500" b="1" dirty="0"/>
              <a:t>, mi buttò appresso una </a:t>
            </a:r>
            <a:r>
              <a:rPr lang="it-IT" sz="1500" b="1" dirty="0" err="1"/>
              <a:t>garsella</a:t>
            </a:r>
            <a:r>
              <a:rPr lang="it-IT" sz="1500" b="1" dirty="0"/>
              <a:t>!</a:t>
            </a:r>
            <a:br>
              <a:rPr lang="it-IT" sz="1500" b="1" dirty="0"/>
            </a:br>
            <a:br>
              <a:rPr lang="it-IT" sz="1500" b="1" dirty="0"/>
            </a:br>
            <a:br>
              <a:rPr lang="it-IT" sz="1600" dirty="0"/>
            </a:br>
            <a:endParaRPr lang="it-IT" sz="1600" dirty="0"/>
          </a:p>
        </p:txBody>
      </p:sp>
      <p:pic>
        <p:nvPicPr>
          <p:cNvPr id="9" name="Immagine 8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204864"/>
            <a:ext cx="2232248" cy="35766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Una poesia di Ferdinando Russo</a:t>
            </a:r>
            <a:endParaRPr lang="it-IT" b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AAB6-B85D-42AF-92F9-73E82DDB1232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062336" cy="47102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it-IT" sz="1500" b="1" dirty="0"/>
              <a:t>II.</a:t>
            </a:r>
          </a:p>
          <a:p>
            <a:pPr>
              <a:buNone/>
            </a:pPr>
            <a:r>
              <a:rPr lang="it-IT" sz="1500" b="1" dirty="0"/>
              <a:t>      La sera fa 'a rivista </a:t>
            </a:r>
            <a:r>
              <a:rPr lang="it-IT" sz="1500" b="1" dirty="0" err="1"/>
              <a:t>dint</a:t>
            </a:r>
            <a:r>
              <a:rPr lang="it-IT" sz="1500" b="1" dirty="0"/>
              <a:t>’ 'e </a:t>
            </a:r>
            <a:r>
              <a:rPr lang="it-IT" sz="1500" b="1" dirty="0" err="1"/>
              <a:t>ssacche</a:t>
            </a:r>
            <a:br>
              <a:rPr lang="it-IT" sz="1500" b="1" dirty="0"/>
            </a:br>
            <a:r>
              <a:rPr lang="it-IT" sz="1500" b="1" dirty="0"/>
              <a:t>pe </a:t>
            </a:r>
            <a:r>
              <a:rPr lang="it-IT" sz="1500" b="1" dirty="0" err="1"/>
              <a:t>vedè</a:t>
            </a:r>
            <a:r>
              <a:rPr lang="it-IT" sz="1500" b="1" dirty="0"/>
              <a:t> quanto tengo e quant'ho speso...!</a:t>
            </a:r>
            <a:br>
              <a:rPr lang="it-IT" sz="1500" b="1" dirty="0"/>
            </a:br>
            <a:r>
              <a:rPr lang="it-IT" sz="1500" b="1" dirty="0"/>
              <a:t>Ed io sopporto pure </a:t>
            </a:r>
            <a:r>
              <a:rPr lang="it-IT" sz="1500" b="1" dirty="0" err="1"/>
              <a:t>chisti</a:t>
            </a:r>
            <a:r>
              <a:rPr lang="it-IT" sz="1500" b="1" dirty="0"/>
              <a:t> </a:t>
            </a:r>
            <a:r>
              <a:rPr lang="it-IT" sz="1500" b="1" dirty="0" err="1"/>
              <a:t>smacche</a:t>
            </a:r>
            <a:br>
              <a:rPr lang="it-IT" sz="1500" b="1" dirty="0"/>
            </a:br>
            <a:r>
              <a:rPr lang="it-IT" sz="1500" b="1" dirty="0"/>
              <a:t>bensì che dentro me ne sento offeso...!</a:t>
            </a:r>
            <a:br>
              <a:rPr lang="it-IT" sz="1500" b="1" dirty="0"/>
            </a:br>
            <a:br>
              <a:rPr lang="it-IT" sz="1500" b="1" dirty="0"/>
            </a:br>
            <a:r>
              <a:rPr lang="it-IT" sz="1500" b="1" dirty="0"/>
              <a:t>Metto il </a:t>
            </a:r>
            <a:r>
              <a:rPr lang="it-IT" sz="1500" b="1" dirty="0" err="1"/>
              <a:t>fracche</a:t>
            </a:r>
            <a:r>
              <a:rPr lang="it-IT" sz="1500" b="1" dirty="0"/>
              <a:t>? —E </a:t>
            </a:r>
            <a:r>
              <a:rPr lang="it-IT" sz="1500" b="1" dirty="0" err="1"/>
              <a:t>perchè</a:t>
            </a:r>
            <a:r>
              <a:rPr lang="it-IT" sz="1500" b="1" dirty="0"/>
              <a:t> ti metti il </a:t>
            </a:r>
            <a:r>
              <a:rPr lang="it-IT" sz="1500" b="1" dirty="0" err="1"/>
              <a:t>fracche</a:t>
            </a:r>
            <a:r>
              <a:rPr lang="it-IT" sz="1500" b="1" dirty="0"/>
              <a:t>!</a:t>
            </a:r>
            <a:br>
              <a:rPr lang="it-IT" sz="1500" b="1" dirty="0"/>
            </a:br>
            <a:r>
              <a:rPr lang="it-IT" sz="1500" b="1" dirty="0"/>
              <a:t>« Vado dal cavaliere </a:t>
            </a:r>
            <a:r>
              <a:rPr lang="it-IT" sz="1500" b="1" dirty="0" err="1"/>
              <a:t>Caropreso</a:t>
            </a:r>
            <a:r>
              <a:rPr lang="it-IT" sz="1500" b="1" dirty="0"/>
              <a:t>... »</a:t>
            </a:r>
            <a:br>
              <a:rPr lang="it-IT" sz="1500" b="1" dirty="0"/>
            </a:br>
            <a:r>
              <a:rPr lang="it-IT" sz="1500" b="1" dirty="0"/>
              <a:t>È 'o direttore 'a </a:t>
            </a:r>
            <a:r>
              <a:rPr lang="it-IT" sz="1500" b="1" dirty="0" err="1"/>
              <a:t>Fraveca</a:t>
            </a:r>
            <a:r>
              <a:rPr lang="it-IT" sz="1500" b="1" dirty="0"/>
              <a:t> 'o </a:t>
            </a:r>
            <a:r>
              <a:rPr lang="it-IT" sz="1500" b="1" dirty="0" err="1"/>
              <a:t>Ttabbacche</a:t>
            </a:r>
            <a:r>
              <a:rPr lang="it-IT" sz="1500" b="1" dirty="0"/>
              <a:t>!...</a:t>
            </a:r>
            <a:br>
              <a:rPr lang="it-IT" sz="1500" b="1" dirty="0"/>
            </a:br>
            <a:r>
              <a:rPr lang="it-IT" sz="1500" b="1" dirty="0"/>
              <a:t>Posso non me ne dare per inteso?</a:t>
            </a:r>
            <a:br>
              <a:rPr lang="it-IT" sz="1500" b="1" dirty="0"/>
            </a:br>
            <a:br>
              <a:rPr lang="it-IT" sz="1500" b="1" dirty="0"/>
            </a:br>
            <a:r>
              <a:rPr lang="it-IT" sz="1500" b="1" dirty="0"/>
              <a:t>Certe </a:t>
            </a:r>
            <a:r>
              <a:rPr lang="it-IT" sz="1500" b="1" dirty="0" err="1"/>
              <a:t>relazzioni</a:t>
            </a:r>
            <a:r>
              <a:rPr lang="it-IT" sz="1500" b="1" dirty="0"/>
              <a:t>, </a:t>
            </a:r>
            <a:r>
              <a:rPr lang="it-IT" sz="1500" b="1" dirty="0" err="1"/>
              <a:t>pe</a:t>
            </a:r>
            <a:r>
              <a:rPr lang="it-IT" sz="1500" b="1" dirty="0"/>
              <a:t> </a:t>
            </a:r>
            <a:r>
              <a:rPr lang="it-IT" sz="1500" b="1" dirty="0" err="1"/>
              <a:t>ssapè</a:t>
            </a:r>
            <a:r>
              <a:rPr lang="it-IT" sz="1500" b="1" dirty="0"/>
              <a:t>,</a:t>
            </a:r>
            <a:br>
              <a:rPr lang="it-IT" sz="1500" b="1" dirty="0"/>
            </a:br>
            <a:r>
              <a:rPr lang="it-IT" sz="1500" b="1" dirty="0"/>
              <a:t>come le trascurate? Eccoci </a:t>
            </a:r>
            <a:r>
              <a:rPr lang="it-IT" sz="1500" b="1" dirty="0" err="1"/>
              <a:t>quà</a:t>
            </a:r>
            <a:r>
              <a:rPr lang="it-IT" sz="1500" b="1" dirty="0"/>
              <a:t>!...</a:t>
            </a:r>
            <a:br>
              <a:rPr lang="it-IT" sz="1500" b="1" dirty="0"/>
            </a:br>
            <a:r>
              <a:rPr lang="it-IT" sz="1500" b="1" dirty="0" err="1"/>
              <a:t>Embè</a:t>
            </a:r>
            <a:r>
              <a:rPr lang="it-IT" sz="1500" b="1" dirty="0"/>
              <a:t>, mia moglie </a:t>
            </a:r>
            <a:r>
              <a:rPr lang="it-IT" sz="1500" b="1" dirty="0" err="1"/>
              <a:t>nun</a:t>
            </a:r>
            <a:r>
              <a:rPr lang="it-IT" sz="1500" b="1" dirty="0"/>
              <a:t> 'o </a:t>
            </a:r>
            <a:r>
              <a:rPr lang="it-IT" sz="1500" b="1" dirty="0" err="1"/>
              <a:t>ppò</a:t>
            </a:r>
            <a:r>
              <a:rPr lang="it-IT" sz="1500" b="1" dirty="0"/>
              <a:t> </a:t>
            </a:r>
            <a:r>
              <a:rPr lang="it-IT" sz="1500" b="1" dirty="0" err="1"/>
              <a:t>vvedè</a:t>
            </a:r>
            <a:r>
              <a:rPr lang="it-IT" sz="1500" b="1" dirty="0"/>
              <a:t>!</a:t>
            </a:r>
            <a:br>
              <a:rPr lang="it-IT" sz="1500" b="1" dirty="0"/>
            </a:br>
            <a:br>
              <a:rPr lang="it-IT" sz="1500" b="1" dirty="0"/>
            </a:br>
            <a:r>
              <a:rPr lang="it-IT" sz="1500" b="1" dirty="0"/>
              <a:t>Mi chiuse tutti abbiti, di botto!</a:t>
            </a:r>
            <a:br>
              <a:rPr lang="it-IT" sz="1500" b="1" dirty="0"/>
            </a:br>
            <a:r>
              <a:rPr lang="it-IT" sz="1500" b="1" dirty="0"/>
              <a:t>Ed io, </a:t>
            </a:r>
            <a:r>
              <a:rPr lang="it-IT" sz="1500" b="1" dirty="0" err="1"/>
              <a:t>pe</a:t>
            </a:r>
            <a:r>
              <a:rPr lang="it-IT" sz="1500" b="1" dirty="0"/>
              <a:t> non sentirla </a:t>
            </a:r>
            <a:r>
              <a:rPr lang="it-IT" sz="1500" b="1" dirty="0" err="1"/>
              <a:t>pipità</a:t>
            </a:r>
            <a:r>
              <a:rPr lang="it-IT" sz="1500" b="1" dirty="0"/>
              <a:t>,</a:t>
            </a:r>
            <a:br>
              <a:rPr lang="it-IT" sz="1500" b="1" dirty="0"/>
            </a:br>
            <a:r>
              <a:rPr lang="it-IT" sz="1500" b="1" dirty="0"/>
              <a:t>porto 'o calzone </a:t>
            </a:r>
            <a:r>
              <a:rPr lang="it-IT" sz="1500" b="1" dirty="0" err="1"/>
              <a:t>arrepezzato</a:t>
            </a:r>
            <a:r>
              <a:rPr lang="it-IT" sz="1500" b="1" dirty="0"/>
              <a:t> sotto...!</a:t>
            </a:r>
            <a:br>
              <a:rPr lang="it-IT" sz="1900" dirty="0"/>
            </a:br>
            <a:endParaRPr lang="it-IT" sz="1900" dirty="0"/>
          </a:p>
        </p:txBody>
      </p:sp>
      <p:pic>
        <p:nvPicPr>
          <p:cNvPr id="5" name="Immagine 4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484784"/>
            <a:ext cx="3324108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magine 5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799765"/>
            <a:ext cx="2016224" cy="28741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Una poesia di Ferdinando Russo</a:t>
            </a:r>
            <a:endParaRPr lang="it-IT" b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AAB6-B85D-42AF-92F9-73E82DDB1232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134344" cy="457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it-IT" sz="1400" b="1" dirty="0"/>
              <a:t>— III</a:t>
            </a:r>
          </a:p>
          <a:p>
            <a:pPr>
              <a:buNone/>
            </a:pPr>
            <a:r>
              <a:rPr lang="it-IT" sz="1400" b="1" dirty="0"/>
              <a:t>      </a:t>
            </a:r>
            <a:r>
              <a:rPr lang="it-IT" sz="1500" b="1" dirty="0"/>
              <a:t>Voi dite questo, caro don Achille?</a:t>
            </a:r>
            <a:br>
              <a:rPr lang="it-IT" sz="1500" b="1" dirty="0"/>
            </a:br>
            <a:r>
              <a:rPr lang="it-IT" sz="1500" b="1" dirty="0"/>
              <a:t>E vi lagnate?... Sono rose e fiori!...</a:t>
            </a:r>
            <a:br>
              <a:rPr lang="it-IT" sz="1500" b="1" dirty="0"/>
            </a:br>
            <a:r>
              <a:rPr lang="it-IT" sz="1500" b="1" dirty="0"/>
              <a:t>La mia me n'ha portati, dei dolori!...</a:t>
            </a:r>
            <a:br>
              <a:rPr lang="it-IT" sz="1500" b="1" dirty="0"/>
            </a:br>
            <a:r>
              <a:rPr lang="it-IT" sz="1500" b="1" dirty="0"/>
              <a:t>E pure sono stato uno dei Mille!...</a:t>
            </a:r>
            <a:br>
              <a:rPr lang="it-IT" sz="1500" b="1" dirty="0"/>
            </a:br>
            <a:br>
              <a:rPr lang="it-IT" sz="1500" b="1" dirty="0"/>
            </a:br>
            <a:r>
              <a:rPr lang="it-IT" sz="1500" b="1" dirty="0"/>
              <a:t>Guardate </a:t>
            </a:r>
            <a:r>
              <a:rPr lang="it-IT" sz="1500" b="1" dirty="0" err="1"/>
              <a:t>ccà</a:t>
            </a:r>
            <a:r>
              <a:rPr lang="it-IT" sz="1500" b="1" dirty="0"/>
              <a:t>!... </a:t>
            </a:r>
            <a:r>
              <a:rPr lang="it-IT" sz="1500" b="1" dirty="0" err="1"/>
              <a:t>guardateme</a:t>
            </a:r>
            <a:r>
              <a:rPr lang="it-IT" sz="1500" b="1" dirty="0"/>
              <a:t> 'e </a:t>
            </a:r>
            <a:r>
              <a:rPr lang="it-IT" sz="1500" b="1" dirty="0" err="1"/>
              <a:t>capille</a:t>
            </a:r>
            <a:r>
              <a:rPr lang="it-IT" sz="1500" b="1" dirty="0"/>
              <a:t>!...</a:t>
            </a:r>
            <a:br>
              <a:rPr lang="it-IT" sz="1500" b="1" dirty="0"/>
            </a:br>
            <a:r>
              <a:rPr lang="it-IT" sz="1500" b="1" dirty="0"/>
              <a:t>So' tutti bianchi! per i dissapori!</a:t>
            </a:r>
            <a:br>
              <a:rPr lang="it-IT" sz="1500" b="1" dirty="0"/>
            </a:br>
            <a:r>
              <a:rPr lang="it-IT" sz="1500" b="1" dirty="0"/>
              <a:t>Chi lo diceva che Francesco Allori</a:t>
            </a:r>
            <a:br>
              <a:rPr lang="it-IT" sz="1500" b="1" dirty="0"/>
            </a:br>
            <a:r>
              <a:rPr lang="it-IT" sz="1500" b="1" dirty="0"/>
              <a:t>si sarebbe </a:t>
            </a:r>
            <a:r>
              <a:rPr lang="it-IT" sz="1500" b="1" dirty="0" err="1"/>
              <a:t>arridotto</a:t>
            </a:r>
            <a:r>
              <a:rPr lang="it-IT" sz="1500" b="1" dirty="0"/>
              <a:t> un imbecille?!</a:t>
            </a:r>
            <a:br>
              <a:rPr lang="it-IT" sz="1500" b="1" dirty="0"/>
            </a:br>
            <a:br>
              <a:rPr lang="it-IT" sz="1500" b="1" dirty="0"/>
            </a:br>
            <a:r>
              <a:rPr lang="it-IT" sz="1500" b="1" dirty="0"/>
              <a:t>Lo credereste?... </a:t>
            </a:r>
            <a:r>
              <a:rPr lang="it-IT" sz="1500" b="1" dirty="0" err="1"/>
              <a:t>Nu</a:t>
            </a:r>
            <a:r>
              <a:rPr lang="it-IT" sz="1500" b="1" dirty="0"/>
              <a:t> </a:t>
            </a:r>
            <a:r>
              <a:rPr lang="it-IT" sz="1500" b="1" dirty="0" err="1"/>
              <a:t>garibbaldino</a:t>
            </a:r>
            <a:r>
              <a:rPr lang="it-IT" sz="1500" b="1" dirty="0"/>
              <a:t>,</a:t>
            </a:r>
            <a:br>
              <a:rPr lang="it-IT" sz="1500" b="1" dirty="0"/>
            </a:br>
            <a:r>
              <a:rPr lang="it-IT" sz="1500" b="1" dirty="0"/>
              <a:t>uno che ha dato il sangue, e non a poco,</a:t>
            </a:r>
            <a:br>
              <a:rPr lang="it-IT" sz="1500" b="1" dirty="0"/>
            </a:br>
            <a:r>
              <a:rPr lang="it-IT" sz="1500" b="1" dirty="0"/>
              <a:t>la moglie piglia e 'o tratta c' 'o </a:t>
            </a:r>
            <a:r>
              <a:rPr lang="it-IT" sz="1500" b="1" dirty="0" err="1"/>
              <a:t>vurpino</a:t>
            </a:r>
            <a:r>
              <a:rPr lang="it-IT" sz="1500" b="1" dirty="0"/>
              <a:t>!!...</a:t>
            </a:r>
            <a:br>
              <a:rPr lang="it-IT" sz="1500" b="1" dirty="0"/>
            </a:br>
            <a:br>
              <a:rPr lang="it-IT" sz="1500" b="1" dirty="0"/>
            </a:br>
            <a:r>
              <a:rPr lang="it-IT" sz="1500" b="1" dirty="0" err="1"/>
              <a:t>Sicchè</a:t>
            </a:r>
            <a:r>
              <a:rPr lang="it-IT" sz="1500" b="1" dirty="0"/>
              <a:t>, se comparisse, io, che a Milazzo</a:t>
            </a:r>
            <a:br>
              <a:rPr lang="it-IT" sz="1500" b="1" dirty="0"/>
            </a:br>
            <a:r>
              <a:rPr lang="it-IT" sz="1500" b="1" dirty="0" err="1"/>
              <a:t>pe</a:t>
            </a:r>
            <a:r>
              <a:rPr lang="it-IT" sz="1500" b="1" dirty="0"/>
              <a:t> </a:t>
            </a:r>
            <a:r>
              <a:rPr lang="it-IT" sz="1500" b="1" dirty="0" err="1"/>
              <a:t>na</a:t>
            </a:r>
            <a:r>
              <a:rPr lang="it-IT" sz="1500" b="1" dirty="0"/>
              <a:t> giornata intera stetti al fuoco,</a:t>
            </a:r>
            <a:br>
              <a:rPr lang="it-IT" sz="1500" b="1" dirty="0"/>
            </a:br>
            <a:r>
              <a:rPr lang="it-IT" sz="1500" b="1" dirty="0" err="1"/>
              <a:t>mò</a:t>
            </a:r>
            <a:r>
              <a:rPr lang="it-IT" sz="1500" b="1" dirty="0"/>
              <a:t> fuggirei addietro a </a:t>
            </a:r>
            <a:r>
              <a:rPr lang="it-IT" sz="1500" b="1" dirty="0" err="1"/>
              <a:t>nu</a:t>
            </a:r>
            <a:r>
              <a:rPr lang="it-IT" sz="1500" b="1" dirty="0"/>
              <a:t> palazzo...!</a:t>
            </a:r>
          </a:p>
        </p:txBody>
      </p:sp>
      <p:pic>
        <p:nvPicPr>
          <p:cNvPr id="5" name="Immagine 4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412775"/>
            <a:ext cx="2592288" cy="50023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263</TotalTime>
  <Words>1047</Words>
  <Application>Microsoft Office PowerPoint</Application>
  <PresentationFormat>Presentazione su schermo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Calibri</vt:lpstr>
      <vt:lpstr>Georgia</vt:lpstr>
      <vt:lpstr>Wingdings</vt:lpstr>
      <vt:lpstr>Wingdings 2</vt:lpstr>
      <vt:lpstr>Città</vt:lpstr>
      <vt:lpstr>Prof. Ermete Ferraro Corso di Lingua e Cultura Napolitana</vt:lpstr>
      <vt:lpstr>Lez. 6 : Né chisto né chesta: chesto</vt:lpstr>
      <vt:lpstr>Lez. 6 : Né chisto né chesta: chesto</vt:lpstr>
      <vt:lpstr>Lez. 6 – ‘O masculillo e ‘a femmenella</vt:lpstr>
      <vt:lpstr>Lez. 6 – ‘O masculillo e ‘a femmenella</vt:lpstr>
      <vt:lpstr>Una poesia di Ferdinando Russo</vt:lpstr>
      <vt:lpstr>Una poesia di Ferdinando Russo</vt:lpstr>
      <vt:lpstr>Una poesia di Ferdinando Russo</vt:lpstr>
    </vt:vector>
  </TitlesOfParts>
  <Company>BASTARDS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Prof. Ermete Ferraro Corso di Lingua e Cultura Napolitana</dc:title>
  <dc:creator>Ermete</dc:creator>
  <cp:lastModifiedBy>Ermete Ferraro</cp:lastModifiedBy>
  <cp:revision>33</cp:revision>
  <dcterms:created xsi:type="dcterms:W3CDTF">2017-04-17T16:44:34Z</dcterms:created>
  <dcterms:modified xsi:type="dcterms:W3CDTF">2023-11-27T05:54:33Z</dcterms:modified>
</cp:coreProperties>
</file>