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ED0B1-1E27-4BE1-9E93-116AB936B0B4}" type="datetimeFigureOut">
              <a:rPr lang="it-IT" smtClean="0"/>
              <a:pPr/>
              <a:t>18/12/2023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32D64-B3D6-4738-ACB2-AD969469C8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205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questo aspetto, cfr. Raffaele </a:t>
            </a:r>
            <a:r>
              <a:rPr lang="it-IT" dirty="0" err="1"/>
              <a:t>Bracale</a:t>
            </a:r>
            <a:r>
              <a:rPr lang="it-IT" dirty="0"/>
              <a:t> &gt;  </a:t>
            </a:r>
            <a:r>
              <a:rPr lang="it-IT" u="sng" dirty="0"/>
              <a:t>http://lellobrak.blogspot.it/2011/09/il-raddoppiamento-delle-consonanti.html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32D64-B3D6-4738-ACB2-AD969469C858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ECBE-226E-4CE7-8F21-A11AD8123A22}" type="datetime1">
              <a:rPr lang="it-IT" smtClean="0"/>
              <a:pPr/>
              <a:t>18/12/2023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BC2CB5-84BC-4296-96BA-627880BD98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AC4B-BA1C-4158-A2C7-691F8C77840A}" type="datetime1">
              <a:rPr lang="it-IT" smtClean="0"/>
              <a:pPr/>
              <a:t>18/12/2023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2CB5-84BC-4296-96BA-627880BD98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BC2CB5-84BC-4296-96BA-627880BD98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6553-C3CF-42B6-8AB8-2436C91F9D73}" type="datetime1">
              <a:rPr lang="it-IT" smtClean="0"/>
              <a:pPr/>
              <a:t>18/12/2023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2FF8-5A7A-4D20-8B86-669D689014CC}" type="datetime1">
              <a:rPr lang="it-IT" smtClean="0"/>
              <a:pPr/>
              <a:t>18/12/2023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BC2CB5-84BC-4296-96BA-627880BD98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FD79-05E2-4ABC-A0DB-0CC030C85EF7}" type="datetime1">
              <a:rPr lang="it-IT" smtClean="0"/>
              <a:pPr/>
              <a:t>18/12/2023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BC2CB5-84BC-4296-96BA-627880BD98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C49D95-FE6C-414B-8C35-6C874297BDE9}" type="datetime1">
              <a:rPr lang="it-IT" smtClean="0"/>
              <a:pPr/>
              <a:t>18/12/2023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2CB5-84BC-4296-96BA-627880BD98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3F61-81E5-4F3F-BC5B-007137BE6989}" type="datetime1">
              <a:rPr lang="it-IT" smtClean="0"/>
              <a:pPr/>
              <a:t>18/12/2023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BC2CB5-84BC-4296-96BA-627880BD98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32E4-901F-423E-8F63-0890D493FD99}" type="datetime1">
              <a:rPr lang="it-IT" smtClean="0"/>
              <a:pPr/>
              <a:t>18/12/2023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BC2CB5-84BC-4296-96BA-627880BD98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598F-7E60-48C3-A4FA-83D0794D10F0}" type="datetime1">
              <a:rPr lang="it-IT" smtClean="0"/>
              <a:pPr/>
              <a:t>18/12/2023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BC2CB5-84BC-4296-96BA-627880BD98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BC2CB5-84BC-4296-96BA-627880BD98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B40F-2618-4C35-ABEF-402BD14F1B8D}" type="datetime1">
              <a:rPr lang="it-IT" smtClean="0"/>
              <a:pPr/>
              <a:t>18/12/2023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BC2CB5-84BC-4296-96BA-627880BD98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FFE175C-0B67-4C3A-812C-0093E43E6EE9}" type="datetime1">
              <a:rPr lang="it-IT" smtClean="0"/>
              <a:pPr/>
              <a:t>18/12/2023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D3CD75-0395-4F18-9F8B-908FB5142CB3}" type="datetime1">
              <a:rPr lang="it-IT" smtClean="0"/>
              <a:pPr/>
              <a:t>18/12/2023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BC2CB5-84BC-4296-96BA-627880BD98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www.academia.edu/34680941/Grafia_e_Grammatica_Napoletana_-_STAMPA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sieriparole.it/poesie/poesie-vernacolari/poesia-13557?f=a:3572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63888" y="2708920"/>
            <a:ext cx="5400600" cy="2952328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it-IT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it-IT" sz="3600" i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Lezione 5:</a:t>
            </a:r>
          </a:p>
          <a:p>
            <a:r>
              <a:rPr lang="it-IT" sz="3900" i="1" cap="none" spc="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LISCIA…</a:t>
            </a:r>
            <a:endParaRPr lang="it-IT" sz="3900" i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it-IT" sz="3900" i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RADDOPPIA ?</a:t>
            </a:r>
          </a:p>
          <a:p>
            <a:r>
              <a:rPr lang="it-IT" sz="20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OSSERVAZIONI  SUI  FENOMENI  FONETICI E  SULLA  LORO</a:t>
            </a:r>
          </a:p>
          <a:p>
            <a:r>
              <a:rPr lang="it-IT" sz="20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CORRETTA  GRAFIA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944216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00B050"/>
                </a:solidFill>
              </a:rPr>
              <a:t>Prof. Ermete Ferraro</a:t>
            </a:r>
            <a:br>
              <a:rPr lang="it-IT" sz="2400" b="1" dirty="0">
                <a:solidFill>
                  <a:srgbClr val="00B050"/>
                </a:solidFill>
              </a:rPr>
            </a:br>
            <a:r>
              <a:rPr lang="it-IT" sz="2800" b="1" i="1" dirty="0">
                <a:solidFill>
                  <a:srgbClr val="00B050"/>
                </a:solidFill>
              </a:rPr>
              <a:t>Corso di Lingua e Cultura </a:t>
            </a:r>
            <a:r>
              <a:rPr lang="it-IT" sz="2800" b="1" i="1" dirty="0" err="1">
                <a:solidFill>
                  <a:srgbClr val="00B050"/>
                </a:solidFill>
              </a:rPr>
              <a:t>Napolitana</a:t>
            </a:r>
            <a:endParaRPr lang="it-IT" sz="2800" b="1" dirty="0">
              <a:solidFill>
                <a:srgbClr val="00A44A"/>
              </a:solidFill>
              <a:latin typeface="Arial Narrow" pitchFamily="34" charset="0"/>
            </a:endParaRPr>
          </a:p>
        </p:txBody>
      </p:sp>
      <p:pic>
        <p:nvPicPr>
          <p:cNvPr id="4" name="Immagine 3" descr="LOGO PICCO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404664"/>
            <a:ext cx="4053840" cy="7239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43608" y="58772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© 2023  Ermete Ferraro </a:t>
            </a:r>
          </a:p>
        </p:txBody>
      </p:sp>
      <p:pic>
        <p:nvPicPr>
          <p:cNvPr id="6" name="Immagine 5" descr="doppie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348880"/>
            <a:ext cx="2821290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doppie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4149080"/>
            <a:ext cx="2687543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magine 7" descr="doppie 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5373216"/>
            <a:ext cx="2883857" cy="677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2CB5-84BC-4296-96BA-627880BD98E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and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2505531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err="1">
                <a:solidFill>
                  <a:srgbClr val="00A44A"/>
                </a:solidFill>
              </a:rPr>
              <a:t>Lez</a:t>
            </a:r>
            <a:r>
              <a:rPr lang="it-IT" sz="3200" b="1" dirty="0">
                <a:solidFill>
                  <a:srgbClr val="00A44A"/>
                </a:solidFill>
              </a:rPr>
              <a:t>. 5: </a:t>
            </a:r>
            <a:r>
              <a:rPr lang="it-IT" sz="3200" b="1" i="1" dirty="0">
                <a:solidFill>
                  <a:srgbClr val="00A44A"/>
                </a:solidFill>
              </a:rPr>
              <a:t>Liscia </a:t>
            </a:r>
            <a:r>
              <a:rPr lang="it-IT" sz="3200" b="1" i="1" dirty="0" err="1">
                <a:solidFill>
                  <a:srgbClr val="00A44A"/>
                </a:solidFill>
              </a:rPr>
              <a:t>o…raddoppia</a:t>
            </a:r>
            <a:r>
              <a:rPr lang="it-IT" sz="3200" b="1" i="1" dirty="0">
                <a:solidFill>
                  <a:srgbClr val="00A44A"/>
                </a:solidFill>
              </a:rPr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851920" y="1527048"/>
            <a:ext cx="4953752" cy="4782272"/>
          </a:xfrm>
        </p:spPr>
        <p:txBody>
          <a:bodyPr>
            <a:normAutofit fontScale="92500"/>
          </a:bodyPr>
          <a:lstStyle/>
          <a:p>
            <a:r>
              <a:rPr lang="it-IT" sz="2000" dirty="0"/>
              <a:t>Tutti riconoscono la necessità d’indicare graficamente il </a:t>
            </a:r>
            <a:r>
              <a:rPr lang="it-IT" sz="2000" b="1" dirty="0"/>
              <a:t>raddoppiamento consonantico all’interno delle parole </a:t>
            </a:r>
            <a:r>
              <a:rPr lang="it-IT" sz="2000" dirty="0"/>
              <a:t>del Napolitano (</a:t>
            </a:r>
            <a:r>
              <a:rPr lang="it-IT" sz="2000" dirty="0">
                <a:sym typeface="Wingdings" pitchFamily="2" charset="2"/>
              </a:rPr>
              <a:t> es.: </a:t>
            </a:r>
            <a:r>
              <a:rPr lang="it-IT" sz="2000" i="1" dirty="0" err="1">
                <a:sym typeface="Wingdings" pitchFamily="2" charset="2"/>
              </a:rPr>
              <a:t>a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mm</a:t>
            </a:r>
            <a:r>
              <a:rPr lang="it-IT" sz="2000" i="1" dirty="0" err="1">
                <a:sym typeface="Wingdings" pitchFamily="2" charset="2"/>
              </a:rPr>
              <a:t>ore</a:t>
            </a:r>
            <a:r>
              <a:rPr lang="it-IT" sz="2000" i="1" dirty="0">
                <a:sym typeface="Wingdings" pitchFamily="2" charset="2"/>
              </a:rPr>
              <a:t>, </a:t>
            </a:r>
            <a:r>
              <a:rPr lang="it-IT" sz="2000" i="1" dirty="0" err="1">
                <a:sym typeface="Wingdings" pitchFamily="2" charset="2"/>
              </a:rPr>
              <a:t>me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ll</a:t>
            </a:r>
            <a:r>
              <a:rPr lang="it-IT" sz="2000" i="1" dirty="0" err="1">
                <a:sym typeface="Wingdings" pitchFamily="2" charset="2"/>
              </a:rPr>
              <a:t>one</a:t>
            </a:r>
            <a:r>
              <a:rPr lang="it-IT" sz="2000" i="1" dirty="0">
                <a:sym typeface="Wingdings" pitchFamily="2" charset="2"/>
              </a:rPr>
              <a:t>, </a:t>
            </a:r>
            <a:r>
              <a:rPr lang="it-IT" sz="2000" i="1" dirty="0" err="1">
                <a:sym typeface="Wingdings" pitchFamily="2" charset="2"/>
              </a:rPr>
              <a:t>nu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mm</a:t>
            </a:r>
            <a:r>
              <a:rPr lang="it-IT" sz="2000" i="1" dirty="0" err="1">
                <a:sym typeface="Wingdings" pitchFamily="2" charset="2"/>
              </a:rPr>
              <a:t>ero</a:t>
            </a:r>
            <a:r>
              <a:rPr lang="it-IT" sz="2000" i="1" dirty="0">
                <a:sym typeface="Wingdings" pitchFamily="2" charset="2"/>
              </a:rPr>
              <a:t>, </a:t>
            </a:r>
            <a:r>
              <a:rPr lang="it-IT" sz="2000" i="1" dirty="0" err="1">
                <a:sym typeface="Wingdings" pitchFamily="2" charset="2"/>
              </a:rPr>
              <a:t>ta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mmo</a:t>
            </a:r>
            <a:r>
              <a:rPr lang="it-IT" sz="2000" i="1" dirty="0" err="1">
                <a:sym typeface="Wingdings" pitchFamily="2" charset="2"/>
              </a:rPr>
              <a:t>rra</a:t>
            </a:r>
            <a:r>
              <a:rPr lang="it-IT" sz="2000" i="1" dirty="0">
                <a:sym typeface="Wingdings" pitchFamily="2" charset="2"/>
              </a:rPr>
              <a:t> </a:t>
            </a:r>
            <a:r>
              <a:rPr lang="it-IT" sz="2000" dirty="0">
                <a:sym typeface="Wingdings" pitchFamily="2" charset="2"/>
              </a:rPr>
              <a:t>etc.). </a:t>
            </a:r>
          </a:p>
          <a:p>
            <a:r>
              <a:rPr lang="it-IT" sz="2000" dirty="0">
                <a:solidFill>
                  <a:srgbClr val="C00000"/>
                </a:solidFill>
                <a:sym typeface="Wingdings" pitchFamily="2" charset="2"/>
              </a:rPr>
              <a:t>Non tutti, però, gradiscono che ciò avvenga anche nel 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raddoppiamento delle consonanti iniziali</a:t>
            </a:r>
            <a:r>
              <a:rPr lang="it-IT" sz="2000" dirty="0">
                <a:solidFill>
                  <a:srgbClr val="C00000"/>
                </a:solidFill>
                <a:sym typeface="Wingdings" pitchFamily="2" charset="2"/>
              </a:rPr>
              <a:t>, fenomeno tipico di questa lingua e originato dalla compensazione della perdita della consonante finale della parola precedente. </a:t>
            </a:r>
          </a:p>
          <a:p>
            <a:r>
              <a:rPr lang="it-IT" sz="2000" dirty="0">
                <a:sym typeface="Wingdings" pitchFamily="2" charset="2"/>
              </a:rPr>
              <a:t>In questi casi si parla di </a:t>
            </a:r>
            <a:r>
              <a:rPr lang="it-IT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‘assimilazione </a:t>
            </a:r>
            <a:r>
              <a:rPr lang="it-IT" sz="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fonosintattica</a:t>
            </a:r>
            <a:r>
              <a:rPr lang="it-IT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regressiva’ </a:t>
            </a:r>
            <a:r>
              <a:rPr lang="it-I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it-IT" sz="2000" dirty="0">
                <a:sym typeface="Wingdings" pitchFamily="2" charset="2"/>
              </a:rPr>
              <a:t>che si verifica  </a:t>
            </a:r>
            <a:r>
              <a:rPr lang="it-IT" sz="2000" b="1" dirty="0">
                <a:sym typeface="Wingdings" pitchFamily="2" charset="2"/>
              </a:rPr>
              <a:t>dopo 25 elementi, </a:t>
            </a:r>
            <a:r>
              <a:rPr lang="it-IT" sz="2000" dirty="0">
                <a:sym typeface="Wingdings" pitchFamily="2" charset="2"/>
              </a:rPr>
              <a:t>classificati da </a:t>
            </a:r>
            <a:r>
              <a:rPr lang="it-IT" sz="2000" b="1" dirty="0">
                <a:sym typeface="Wingdings" pitchFamily="2" charset="2"/>
              </a:rPr>
              <a:t>Carlo </a:t>
            </a:r>
            <a:r>
              <a:rPr lang="it-IT" sz="2000" b="1" dirty="0" err="1">
                <a:sym typeface="Wingdings" pitchFamily="2" charset="2"/>
              </a:rPr>
              <a:t>Iandolo</a:t>
            </a:r>
            <a:r>
              <a:rPr lang="it-IT" sz="2000" b="1" dirty="0">
                <a:sym typeface="Wingdings" pitchFamily="2" charset="2"/>
              </a:rPr>
              <a:t> </a:t>
            </a:r>
            <a:r>
              <a:rPr lang="it-IT" sz="2000" dirty="0">
                <a:sym typeface="Wingdings" pitchFamily="2" charset="2"/>
              </a:rPr>
              <a:t>nella sua grammatica.</a:t>
            </a:r>
            <a:endParaRPr lang="it-IT" sz="2000" b="1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2CB5-84BC-4296-96BA-627880BD98E5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5" name="Immagine 4" descr="doppie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412776"/>
            <a:ext cx="1728192" cy="265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magine 5" descr="doppie 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293096"/>
            <a:ext cx="2808683" cy="2103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err="1">
                <a:solidFill>
                  <a:srgbClr val="00A44A"/>
                </a:solidFill>
              </a:rPr>
              <a:t>Lez</a:t>
            </a:r>
            <a:r>
              <a:rPr lang="it-IT" sz="3200" b="1" dirty="0">
                <a:solidFill>
                  <a:srgbClr val="00A44A"/>
                </a:solidFill>
              </a:rPr>
              <a:t>. 5: </a:t>
            </a:r>
            <a:r>
              <a:rPr lang="it-IT" sz="3200" b="1" i="1" dirty="0">
                <a:solidFill>
                  <a:srgbClr val="00A44A"/>
                </a:solidFill>
              </a:rPr>
              <a:t>Liscia </a:t>
            </a:r>
            <a:r>
              <a:rPr lang="it-IT" sz="3200" b="1" i="1" dirty="0" err="1">
                <a:solidFill>
                  <a:srgbClr val="00A44A"/>
                </a:solidFill>
              </a:rPr>
              <a:t>o…raddoppia</a:t>
            </a:r>
            <a:r>
              <a:rPr lang="it-IT" sz="3200" b="1" i="1" dirty="0">
                <a:solidFill>
                  <a:srgbClr val="00A44A"/>
                </a:solidFill>
              </a:rPr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5184576" cy="4572000"/>
          </a:xfrm>
        </p:spPr>
        <p:txBody>
          <a:bodyPr>
            <a:normAutofit/>
          </a:bodyPr>
          <a:lstStyle/>
          <a:p>
            <a:r>
              <a:rPr lang="it-IT" sz="2000" dirty="0"/>
              <a:t>Ciò che accade, infatti, è appunto la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duplicazione della consonante </a:t>
            </a:r>
            <a:r>
              <a:rPr lang="it-IT" sz="2000" dirty="0">
                <a:solidFill>
                  <a:srgbClr val="C00000"/>
                </a:solidFill>
              </a:rPr>
              <a:t>all’inizio della parola, quando uno di questi 25 elementi ha perso la consonante finale </a:t>
            </a:r>
            <a:r>
              <a:rPr lang="it-IT" sz="2000" dirty="0"/>
              <a:t>(o il gruppo consonantico) presente nella forma latina originaria </a:t>
            </a:r>
            <a:r>
              <a:rPr lang="it-IT" sz="2000" dirty="0">
                <a:sym typeface="Wingdings" pitchFamily="2" charset="2"/>
              </a:rPr>
              <a:t> Es.: </a:t>
            </a:r>
            <a:r>
              <a:rPr lang="it-IT" sz="2000" i="1" dirty="0">
                <a:sym typeface="Wingdings" pitchFamily="2" charset="2"/>
              </a:rPr>
              <a:t>tu </a:t>
            </a:r>
            <a:r>
              <a:rPr lang="it-IT" sz="2000" i="1" dirty="0" err="1">
                <a:sym typeface="Wingdings" pitchFamily="2" charset="2"/>
              </a:rPr>
              <a:t>e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t</a:t>
            </a:r>
            <a:r>
              <a:rPr lang="it-IT" sz="2000" i="1" dirty="0">
                <a:sym typeface="Wingdings" pitchFamily="2" charset="2"/>
              </a:rPr>
              <a:t> </a:t>
            </a:r>
            <a:r>
              <a:rPr lang="it-IT" sz="2000" i="1" dirty="0" err="1">
                <a:sym typeface="Wingdings" pitchFamily="2" charset="2"/>
              </a:rPr>
              <a:t>nuje</a:t>
            </a:r>
            <a:r>
              <a:rPr lang="it-IT" sz="2000" i="1" dirty="0">
                <a:sym typeface="Wingdings" pitchFamily="2" charset="2"/>
              </a:rPr>
              <a:t> &gt; tu e 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n</a:t>
            </a:r>
            <a:r>
              <a:rPr lang="it-IT" sz="2000" i="1" dirty="0" err="1">
                <a:sym typeface="Wingdings" pitchFamily="2" charset="2"/>
              </a:rPr>
              <a:t>nuje</a:t>
            </a:r>
            <a:r>
              <a:rPr lang="it-IT" sz="2000" i="1" dirty="0">
                <a:sym typeface="Wingdings" pitchFamily="2" charset="2"/>
              </a:rPr>
              <a:t>; </a:t>
            </a:r>
            <a:r>
              <a:rPr lang="it-IT" sz="2000" i="1" dirty="0" err="1">
                <a:sym typeface="Wingdings" pitchFamily="2" charset="2"/>
              </a:rPr>
              <a:t>tre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s</a:t>
            </a:r>
            <a:r>
              <a:rPr lang="it-IT" sz="2000" i="1" dirty="0">
                <a:sym typeface="Wingdings" pitchFamily="2" charset="2"/>
              </a:rPr>
              <a:t> vote &gt; tre 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v</a:t>
            </a:r>
            <a:r>
              <a:rPr lang="it-IT" sz="2000" i="1" dirty="0" err="1">
                <a:sym typeface="Wingdings" pitchFamily="2" charset="2"/>
              </a:rPr>
              <a:t>vote</a:t>
            </a:r>
            <a:r>
              <a:rPr lang="it-IT" sz="2000" i="1" dirty="0">
                <a:sym typeface="Wingdings" pitchFamily="2" charset="2"/>
              </a:rPr>
              <a:t>; e</a:t>
            </a:r>
            <a:r>
              <a:rPr lang="it-IT" sz="2000" i="1" dirty="0">
                <a:solidFill>
                  <a:srgbClr val="C00000"/>
                </a:solidFill>
                <a:sym typeface="Wingdings" pitchFamily="2" charset="2"/>
              </a:rPr>
              <a:t>st</a:t>
            </a:r>
            <a:r>
              <a:rPr lang="it-IT" sz="2000" i="1" dirty="0">
                <a:sym typeface="Wingdings" pitchFamily="2" charset="2"/>
              </a:rPr>
              <a:t> guaglione &gt; è 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g</a:t>
            </a:r>
            <a:r>
              <a:rPr lang="it-IT" sz="2000" i="1" dirty="0" err="1">
                <a:sym typeface="Wingdings" pitchFamily="2" charset="2"/>
              </a:rPr>
              <a:t>guaglione</a:t>
            </a:r>
            <a:r>
              <a:rPr lang="it-IT" sz="2000" i="1" dirty="0">
                <a:sym typeface="Wingdings" pitchFamily="2" charset="2"/>
              </a:rPr>
              <a:t> ; e</a:t>
            </a:r>
            <a:r>
              <a:rPr lang="it-IT" sz="2000" i="1" dirty="0">
                <a:solidFill>
                  <a:srgbClr val="C00000"/>
                </a:solidFill>
                <a:sym typeface="Wingdings" pitchFamily="2" charset="2"/>
              </a:rPr>
              <a:t>st</a:t>
            </a:r>
            <a:r>
              <a:rPr lang="it-IT" sz="2000" i="1" dirty="0">
                <a:sym typeface="Wingdings" pitchFamily="2" charset="2"/>
              </a:rPr>
              <a:t> </a:t>
            </a:r>
            <a:r>
              <a:rPr lang="it-IT" sz="2000" i="1" dirty="0" err="1">
                <a:sym typeface="Wingdings" pitchFamily="2" charset="2"/>
              </a:rPr>
              <a:t>verum</a:t>
            </a:r>
            <a:r>
              <a:rPr lang="it-IT" sz="2000" i="1" dirty="0">
                <a:sym typeface="Wingdings" pitchFamily="2" charset="2"/>
              </a:rPr>
              <a:t> &gt; è 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v</a:t>
            </a:r>
            <a:r>
              <a:rPr lang="it-IT" sz="2000" i="1" dirty="0" err="1">
                <a:sym typeface="Wingdings" pitchFamily="2" charset="2"/>
              </a:rPr>
              <a:t>vero</a:t>
            </a:r>
            <a:r>
              <a:rPr lang="it-IT" sz="2000" i="1" dirty="0">
                <a:sym typeface="Wingdings" pitchFamily="2" charset="2"/>
              </a:rPr>
              <a:t> ; </a:t>
            </a:r>
            <a:r>
              <a:rPr lang="it-IT" sz="2000" i="1" dirty="0" err="1">
                <a:sym typeface="Wingdings" pitchFamily="2" charset="2"/>
              </a:rPr>
              <a:t>omni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s</a:t>
            </a:r>
            <a:r>
              <a:rPr lang="it-IT" sz="2000" i="1" dirty="0">
                <a:sym typeface="Wingdings" pitchFamily="2" charset="2"/>
              </a:rPr>
              <a:t> </a:t>
            </a:r>
            <a:r>
              <a:rPr lang="it-IT" sz="2000" i="1" dirty="0" err="1">
                <a:sym typeface="Wingdings" pitchFamily="2" charset="2"/>
              </a:rPr>
              <a:t>foemina</a:t>
            </a:r>
            <a:r>
              <a:rPr lang="it-IT" sz="2000" i="1" dirty="0">
                <a:sym typeface="Wingdings" pitchFamily="2" charset="2"/>
              </a:rPr>
              <a:t> &gt; </a:t>
            </a:r>
            <a:r>
              <a:rPr lang="it-IT" sz="2000" i="1" dirty="0" err="1">
                <a:sym typeface="Wingdings" pitchFamily="2" charset="2"/>
              </a:rPr>
              <a:t>ogne</a:t>
            </a:r>
            <a:r>
              <a:rPr lang="it-IT" sz="2000" i="1" dirty="0">
                <a:sym typeface="Wingdings" pitchFamily="2" charset="2"/>
              </a:rPr>
              <a:t> 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f</a:t>
            </a:r>
            <a:r>
              <a:rPr lang="it-IT" sz="2000" i="1" dirty="0" err="1">
                <a:sym typeface="Wingdings" pitchFamily="2" charset="2"/>
              </a:rPr>
              <a:t>femmena</a:t>
            </a:r>
            <a:r>
              <a:rPr lang="it-IT" sz="2000" i="1" dirty="0">
                <a:sym typeface="Wingdings" pitchFamily="2" charset="2"/>
              </a:rPr>
              <a:t>, </a:t>
            </a:r>
            <a:r>
              <a:rPr lang="it-IT" sz="2000" i="1" dirty="0" err="1">
                <a:sym typeface="Wingdings" pitchFamily="2" charset="2"/>
              </a:rPr>
              <a:t>istu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d</a:t>
            </a:r>
            <a:r>
              <a:rPr lang="it-IT" sz="2000" i="1" dirty="0">
                <a:sym typeface="Wingdings" pitchFamily="2" charset="2"/>
              </a:rPr>
              <a:t> </a:t>
            </a:r>
            <a:r>
              <a:rPr lang="it-IT" sz="2000" i="1" dirty="0" err="1">
                <a:sym typeface="Wingdings" pitchFamily="2" charset="2"/>
              </a:rPr>
              <a:t>bonum</a:t>
            </a:r>
            <a:r>
              <a:rPr lang="it-IT" sz="2000" i="1" dirty="0">
                <a:sym typeface="Wingdings" pitchFamily="2" charset="2"/>
              </a:rPr>
              <a:t> &gt; ‘</a:t>
            </a:r>
            <a:r>
              <a:rPr lang="it-IT" sz="2000" i="1" dirty="0" err="1">
                <a:sym typeface="Wingdings" pitchFamily="2" charset="2"/>
              </a:rPr>
              <a:t>stu</a:t>
            </a:r>
            <a:r>
              <a:rPr lang="it-IT" sz="2000" i="1" dirty="0">
                <a:sym typeface="Wingdings" pitchFamily="2" charset="2"/>
              </a:rPr>
              <a:t> </a:t>
            </a:r>
            <a:r>
              <a:rPr lang="it-IT" sz="2000" i="1" dirty="0" err="1">
                <a:solidFill>
                  <a:srgbClr val="C00000"/>
                </a:solidFill>
                <a:sym typeface="Wingdings" pitchFamily="2" charset="2"/>
              </a:rPr>
              <a:t>b</a:t>
            </a:r>
            <a:r>
              <a:rPr lang="it-IT" sz="2000" i="1" dirty="0" err="1">
                <a:sym typeface="Wingdings" pitchFamily="2" charset="2"/>
              </a:rPr>
              <a:t>bene</a:t>
            </a:r>
            <a:r>
              <a:rPr lang="it-IT" sz="2000" i="1" dirty="0">
                <a:sym typeface="Wingdings" pitchFamily="2" charset="2"/>
              </a:rPr>
              <a:t>, etc.</a:t>
            </a:r>
            <a:endParaRPr lang="it-IT" sz="2000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2CB5-84BC-4296-96BA-627880BD98E5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5" name="Immagine 4" descr="'o ccafé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484784"/>
            <a:ext cx="1993384" cy="2915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magine 5" descr="'o Rrè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3717032"/>
            <a:ext cx="1872228" cy="26448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'stu bbene.png"/>
          <p:cNvPicPr>
            <a:picLocks noChangeAspect="1"/>
          </p:cNvPicPr>
          <p:nvPr/>
        </p:nvPicPr>
        <p:blipFill>
          <a:blip r:embed="rId4" cstate="print">
            <a:lum contrast="20000"/>
          </a:blip>
          <a:stretch>
            <a:fillRect/>
          </a:stretch>
        </p:blipFill>
        <p:spPr>
          <a:xfrm>
            <a:off x="2555776" y="4725144"/>
            <a:ext cx="3445514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magine 7" descr="cu t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4725144"/>
            <a:ext cx="17145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err="1">
                <a:solidFill>
                  <a:srgbClr val="00A44A"/>
                </a:solidFill>
              </a:rPr>
              <a:t>Lez</a:t>
            </a:r>
            <a:r>
              <a:rPr lang="it-IT" sz="3200" b="1" dirty="0">
                <a:solidFill>
                  <a:srgbClr val="00A44A"/>
                </a:solidFill>
              </a:rPr>
              <a:t>. 5: </a:t>
            </a:r>
            <a:r>
              <a:rPr lang="it-IT" sz="3200" b="1" i="1" dirty="0">
                <a:solidFill>
                  <a:srgbClr val="00A44A"/>
                </a:solidFill>
              </a:rPr>
              <a:t>Liscia </a:t>
            </a:r>
            <a:r>
              <a:rPr lang="it-IT" sz="3200" b="1" i="1" dirty="0" err="1">
                <a:solidFill>
                  <a:srgbClr val="00A44A"/>
                </a:solidFill>
              </a:rPr>
              <a:t>o…raddoppia</a:t>
            </a:r>
            <a:r>
              <a:rPr lang="it-IT" sz="3200" b="1" i="1" dirty="0">
                <a:solidFill>
                  <a:srgbClr val="00A44A"/>
                </a:solidFill>
              </a:rPr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200" b="1" dirty="0">
                <a:solidFill>
                  <a:srgbClr val="FF0000"/>
                </a:solidFill>
              </a:rPr>
              <a:t>    (</a:t>
            </a:r>
            <a:r>
              <a:rPr lang="it-IT" sz="2200" b="1" u="sng" dirty="0">
                <a:solidFill>
                  <a:srgbClr val="FF0000"/>
                </a:solidFill>
              </a:rPr>
              <a:t>i) RADDOPPIAMENTO CONSONANTICO INIZIALE</a:t>
            </a:r>
          </a:p>
          <a:p>
            <a:pPr>
              <a:buNone/>
            </a:pPr>
            <a:r>
              <a:rPr lang="it-IT" sz="2200" b="1" dirty="0"/>
              <a:t>    Carlo </a:t>
            </a:r>
            <a:r>
              <a:rPr lang="it-IT" sz="2200" b="1" dirty="0" err="1"/>
              <a:t>Iandolo</a:t>
            </a:r>
            <a:r>
              <a:rPr lang="it-IT" sz="2200" b="1" dirty="0"/>
              <a:t> </a:t>
            </a:r>
            <a:r>
              <a:rPr lang="it-IT" sz="2200" dirty="0"/>
              <a:t>ha elencato questi</a:t>
            </a:r>
            <a:r>
              <a:rPr lang="it-IT" sz="2200" b="1" dirty="0">
                <a:solidFill>
                  <a:srgbClr val="C00000"/>
                </a:solidFill>
              </a:rPr>
              <a:t> </a:t>
            </a:r>
            <a:r>
              <a:rPr lang="it-IT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elementi </a:t>
            </a:r>
            <a:r>
              <a:rPr lang="it-IT" sz="22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monovocalici</a:t>
            </a:r>
            <a:r>
              <a:rPr lang="it-IT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duplicanti</a:t>
            </a:r>
            <a:r>
              <a:rPr lang="it-IT" sz="2200" b="1" i="1" dirty="0">
                <a:solidFill>
                  <a:srgbClr val="C00000"/>
                </a:solidFill>
              </a:rPr>
              <a:t>, </a:t>
            </a:r>
            <a:r>
              <a:rPr lang="it-IT" sz="2200" dirty="0"/>
              <a:t>cui si aggiungono due bisillabi ed un polisillabo: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>
                <a:solidFill>
                  <a:srgbClr val="C00000"/>
                </a:solidFill>
              </a:rPr>
              <a:t>ad &gt;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i="1" dirty="0"/>
              <a:t>(prep.)</a:t>
            </a:r>
            <a:r>
              <a:rPr lang="it-IT" sz="2000" b="1" i="1" dirty="0">
                <a:sym typeface="Wingdings" pitchFamily="2" charset="2"/>
              </a:rPr>
              <a:t> a</a:t>
            </a:r>
            <a:r>
              <a:rPr lang="it-IT" sz="2000" b="1" i="1" dirty="0">
                <a:solidFill>
                  <a:srgbClr val="C00000"/>
                </a:solidFill>
                <a:sym typeface="Wingdings" pitchFamily="2" charset="2"/>
              </a:rPr>
              <a:t>d</a:t>
            </a:r>
            <a:r>
              <a:rPr lang="it-IT" sz="2000" b="1" i="1" dirty="0">
                <a:sym typeface="Wingdings" pitchFamily="2" charset="2"/>
              </a:rPr>
              <a:t> </a:t>
            </a:r>
            <a:r>
              <a:rPr lang="it-IT" sz="2000" b="1" i="1" dirty="0" err="1">
                <a:sym typeface="Wingdings" pitchFamily="2" charset="2"/>
              </a:rPr>
              <a:t>Neapolim</a:t>
            </a:r>
            <a:r>
              <a:rPr lang="it-IT" sz="2000" b="1" i="1" dirty="0">
                <a:sym typeface="Wingdings" pitchFamily="2" charset="2"/>
              </a:rPr>
              <a:t> &gt; a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N</a:t>
            </a:r>
            <a:r>
              <a:rPr lang="it-IT" sz="2000" b="1" i="1" dirty="0" err="1">
                <a:sym typeface="Wingdings" pitchFamily="2" charset="2"/>
              </a:rPr>
              <a:t>napule</a:t>
            </a:r>
            <a:endParaRPr lang="it-IT" sz="2000" b="1" i="1" dirty="0"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 err="1">
                <a:solidFill>
                  <a:srgbClr val="C00000"/>
                </a:solidFill>
                <a:sym typeface="Wingdings" pitchFamily="2" charset="2"/>
              </a:rPr>
              <a:t>eccum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it-IT" sz="2000" b="1" dirty="0" err="1">
                <a:solidFill>
                  <a:srgbClr val="C00000"/>
                </a:solidFill>
                <a:sym typeface="Wingdings" pitchFamily="2" charset="2"/>
              </a:rPr>
              <a:t>hac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it-IT" sz="2000" i="1" dirty="0">
                <a:sym typeface="Wingdings" pitchFamily="2" charset="2"/>
              </a:rPr>
              <a:t>(avv.)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&gt; </a:t>
            </a:r>
            <a:r>
              <a:rPr lang="it-IT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ccà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it-IT" sz="2000" b="1" i="1" dirty="0">
                <a:sym typeface="Wingdings" pitchFamily="2" charset="2"/>
              </a:rPr>
              <a:t> </a:t>
            </a:r>
            <a:r>
              <a:rPr lang="it-IT" sz="2000" b="1" i="1" dirty="0" err="1">
                <a:sym typeface="Wingdings" pitchFamily="2" charset="2"/>
              </a:rPr>
              <a:t>ccà</a:t>
            </a:r>
            <a:r>
              <a:rPr lang="it-IT" sz="2000" b="1" i="1" dirty="0">
                <a:sym typeface="Wingdings" pitchFamily="2" charset="2"/>
              </a:rPr>
              <a:t>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v</a:t>
            </a:r>
            <a:r>
              <a:rPr lang="it-IT" sz="2000" b="1" i="1" dirty="0" err="1">
                <a:sym typeface="Wingdings" pitchFamily="2" charset="2"/>
              </a:rPr>
              <a:t>vicino</a:t>
            </a:r>
            <a:endParaRPr lang="it-IT" sz="2000" b="1" i="1" dirty="0"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quid &gt;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che </a:t>
            </a:r>
            <a:r>
              <a:rPr lang="it-IT" sz="2000" i="1" dirty="0">
                <a:sym typeface="Wingdings" pitchFamily="2" charset="2"/>
              </a:rPr>
              <a:t>(pr. int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.)</a:t>
            </a:r>
            <a:r>
              <a:rPr lang="it-IT" sz="2000" b="1" i="1" dirty="0">
                <a:sym typeface="Wingdings" pitchFamily="2" charset="2"/>
              </a:rPr>
              <a:t> qui</a:t>
            </a:r>
            <a:r>
              <a:rPr lang="it-IT" sz="2000" b="1" i="1" dirty="0">
                <a:solidFill>
                  <a:srgbClr val="C00000"/>
                </a:solidFill>
                <a:sym typeface="Wingdings" pitchFamily="2" charset="2"/>
              </a:rPr>
              <a:t>d</a:t>
            </a:r>
            <a:r>
              <a:rPr lang="it-IT" sz="2000" b="1" i="1" dirty="0">
                <a:sym typeface="Wingdings" pitchFamily="2" charset="2"/>
              </a:rPr>
              <a:t> </a:t>
            </a:r>
            <a:r>
              <a:rPr lang="it-IT" sz="2000" b="1" i="1" dirty="0" err="1">
                <a:sym typeface="Wingdings" pitchFamily="2" charset="2"/>
              </a:rPr>
              <a:t>bibes</a:t>
            </a:r>
            <a:r>
              <a:rPr lang="it-IT" sz="2000" b="1" i="1" dirty="0">
                <a:sym typeface="Wingdings" pitchFamily="2" charset="2"/>
              </a:rPr>
              <a:t>? &gt; che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b</a:t>
            </a:r>
            <a:r>
              <a:rPr lang="it-IT" sz="2000" b="1" i="1" dirty="0" err="1">
                <a:sym typeface="Wingdings" pitchFamily="2" charset="2"/>
              </a:rPr>
              <a:t>bìve</a:t>
            </a:r>
            <a:r>
              <a:rPr lang="it-IT" sz="2000" b="1" i="1" dirty="0">
                <a:sym typeface="Wingdings" pitchFamily="2" charset="2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plus &gt; </a:t>
            </a:r>
            <a:r>
              <a:rPr lang="it-IT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cchiù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it-IT" sz="2000" i="1" dirty="0">
                <a:sym typeface="Wingdings" pitchFamily="2" charset="2"/>
              </a:rPr>
              <a:t>(avv.)</a:t>
            </a:r>
            <a:r>
              <a:rPr lang="it-IT" sz="2000" b="1" i="1" dirty="0">
                <a:sym typeface="Wingdings" pitchFamily="2" charset="2"/>
              </a:rPr>
              <a:t>  plu</a:t>
            </a:r>
            <a:r>
              <a:rPr lang="it-IT" sz="2000" b="1" i="1" dirty="0">
                <a:solidFill>
                  <a:srgbClr val="C00000"/>
                </a:solidFill>
                <a:sym typeface="Wingdings" pitchFamily="2" charset="2"/>
              </a:rPr>
              <a:t>s </a:t>
            </a:r>
            <a:r>
              <a:rPr lang="it-IT" sz="2000" b="1" i="1" dirty="0">
                <a:sym typeface="Wingdings" pitchFamily="2" charset="2"/>
              </a:rPr>
              <a:t>valet &gt; </a:t>
            </a:r>
            <a:r>
              <a:rPr lang="it-IT" sz="2000" b="1" i="1" dirty="0" err="1">
                <a:sym typeface="Wingdings" pitchFamily="2" charset="2"/>
              </a:rPr>
              <a:t>cchiù</a:t>
            </a:r>
            <a:r>
              <a:rPr lang="it-IT" sz="2000" b="1" i="1" dirty="0">
                <a:sym typeface="Wingdings" pitchFamily="2" charset="2"/>
              </a:rPr>
              <a:t>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v</a:t>
            </a:r>
            <a:r>
              <a:rPr lang="it-IT" sz="2000" b="1" i="1" dirty="0" err="1">
                <a:sym typeface="Wingdings" pitchFamily="2" charset="2"/>
              </a:rPr>
              <a:t>vale</a:t>
            </a:r>
            <a:endParaRPr lang="it-IT" sz="2000" b="1" i="1" dirty="0"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 err="1">
                <a:solidFill>
                  <a:srgbClr val="C00000"/>
                </a:solidFill>
                <a:sym typeface="Wingdings" pitchFamily="2" charset="2"/>
              </a:rPr>
              <a:t>cum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&gt;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cu </a:t>
            </a:r>
            <a:r>
              <a:rPr lang="it-IT" sz="2000" i="1" dirty="0">
                <a:sym typeface="Wingdings" pitchFamily="2" charset="2"/>
              </a:rPr>
              <a:t>(prep.)</a:t>
            </a:r>
            <a:r>
              <a:rPr lang="it-IT" sz="2000" b="1" i="1" dirty="0">
                <a:sym typeface="Wingdings" pitchFamily="2" charset="2"/>
              </a:rPr>
              <a:t>  </a:t>
            </a:r>
            <a:r>
              <a:rPr lang="it-IT" sz="2000" b="1" i="1" dirty="0" err="1">
                <a:sym typeface="Wingdings" pitchFamily="2" charset="2"/>
              </a:rPr>
              <a:t>cu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it-IT" sz="2000" b="1" i="1" dirty="0">
                <a:sym typeface="Wingdings" pitchFamily="2" charset="2"/>
              </a:rPr>
              <a:t> Mario &gt; cu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it-IT" sz="2000" b="1" i="1" dirty="0" err="1">
                <a:sym typeface="Wingdings" pitchFamily="2" charset="2"/>
              </a:rPr>
              <a:t>mario</a:t>
            </a:r>
            <a:endParaRPr lang="it-IT" sz="2000" b="1" i="1" dirty="0"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est &gt;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è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it-IT" sz="2000" i="1" dirty="0">
                <a:sym typeface="Wingdings" pitchFamily="2" charset="2"/>
              </a:rPr>
              <a:t>(verbo)</a:t>
            </a:r>
            <a:r>
              <a:rPr lang="it-IT" sz="2000" b="1" i="1" dirty="0">
                <a:sym typeface="Wingdings" pitchFamily="2" charset="2"/>
              </a:rPr>
              <a:t> e</a:t>
            </a:r>
            <a:r>
              <a:rPr lang="it-IT" sz="2000" b="1" i="1" dirty="0">
                <a:solidFill>
                  <a:srgbClr val="C00000"/>
                </a:solidFill>
                <a:sym typeface="Wingdings" pitchFamily="2" charset="2"/>
              </a:rPr>
              <a:t>st</a:t>
            </a:r>
            <a:r>
              <a:rPr lang="it-IT" sz="2000" b="1" i="1" dirty="0">
                <a:sym typeface="Wingdings" pitchFamily="2" charset="2"/>
              </a:rPr>
              <a:t> </a:t>
            </a:r>
            <a:r>
              <a:rPr lang="it-IT" sz="2000" b="1" i="1" dirty="0" err="1">
                <a:sym typeface="Wingdings" pitchFamily="2" charset="2"/>
              </a:rPr>
              <a:t>crudum</a:t>
            </a:r>
            <a:r>
              <a:rPr lang="it-IT" sz="2000" b="1" i="1" dirty="0">
                <a:sym typeface="Wingdings" pitchFamily="2" charset="2"/>
              </a:rPr>
              <a:t> &gt; è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c</a:t>
            </a:r>
            <a:r>
              <a:rPr lang="it-IT" sz="2000" b="1" i="1" dirty="0" err="1">
                <a:sym typeface="Wingdings" pitchFamily="2" charset="2"/>
              </a:rPr>
              <a:t>crudo</a:t>
            </a:r>
            <a:endParaRPr lang="it-IT" sz="2000" b="1" i="1" dirty="0"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 err="1">
                <a:solidFill>
                  <a:srgbClr val="C00000"/>
                </a:solidFill>
                <a:sym typeface="Wingdings" pitchFamily="2" charset="2"/>
              </a:rPr>
              <a:t>et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&gt;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it-IT" sz="2000" i="1" dirty="0">
                <a:sym typeface="Wingdings" pitchFamily="2" charset="2"/>
              </a:rPr>
              <a:t>(cong.)</a:t>
            </a:r>
            <a:r>
              <a:rPr lang="it-IT" sz="2000" b="1" i="1" dirty="0">
                <a:sym typeface="Wingdings" pitchFamily="2" charset="2"/>
              </a:rPr>
              <a:t>  Maria </a:t>
            </a:r>
            <a:r>
              <a:rPr lang="it-IT" sz="2000" b="1" i="1" dirty="0" err="1">
                <a:sym typeface="Wingdings" pitchFamily="2" charset="2"/>
              </a:rPr>
              <a:t>e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t</a:t>
            </a:r>
            <a:r>
              <a:rPr lang="it-IT" sz="2000" b="1" i="1" dirty="0">
                <a:sym typeface="Wingdings" pitchFamily="2" charset="2"/>
              </a:rPr>
              <a:t> Marta &gt; Maria e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M</a:t>
            </a:r>
            <a:r>
              <a:rPr lang="it-IT" sz="2000" b="1" i="1" dirty="0" err="1">
                <a:sym typeface="Wingdings" pitchFamily="2" charset="2"/>
              </a:rPr>
              <a:t>marta</a:t>
            </a:r>
            <a:endParaRPr lang="it-IT" sz="2000" b="1" i="1" dirty="0"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 err="1">
                <a:solidFill>
                  <a:srgbClr val="C00000"/>
                </a:solidFill>
                <a:sym typeface="Wingdings" pitchFamily="2" charset="2"/>
              </a:rPr>
              <a:t>illac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&gt; </a:t>
            </a:r>
            <a:r>
              <a:rPr lang="it-IT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llà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it-IT" sz="2000" i="1" dirty="0">
                <a:sym typeface="Wingdings" pitchFamily="2" charset="2"/>
              </a:rPr>
              <a:t>(avv.)</a:t>
            </a:r>
            <a:r>
              <a:rPr lang="it-IT" sz="2000" b="1" i="1" dirty="0">
                <a:sym typeface="Wingdings" pitchFamily="2" charset="2"/>
              </a:rPr>
              <a:t> </a:t>
            </a:r>
            <a:r>
              <a:rPr lang="it-IT" sz="2000" b="1" i="1" dirty="0" err="1">
                <a:sym typeface="Wingdings" pitchFamily="2" charset="2"/>
              </a:rPr>
              <a:t>illa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c</a:t>
            </a:r>
            <a:r>
              <a:rPr lang="it-IT" sz="2000" b="1" i="1" dirty="0">
                <a:sym typeface="Wingdings" pitchFamily="2" charset="2"/>
              </a:rPr>
              <a:t> </a:t>
            </a:r>
            <a:r>
              <a:rPr lang="it-IT" sz="2000" b="1" i="1" dirty="0" err="1">
                <a:sym typeface="Wingdings" pitchFamily="2" charset="2"/>
              </a:rPr>
              <a:t>foras</a:t>
            </a:r>
            <a:r>
              <a:rPr lang="it-IT" sz="2000" b="1" i="1" dirty="0">
                <a:sym typeface="Wingdings" pitchFamily="2" charset="2"/>
              </a:rPr>
              <a:t> &gt; </a:t>
            </a:r>
            <a:r>
              <a:rPr lang="it-IT" sz="2000" b="1" i="1" dirty="0" err="1">
                <a:sym typeface="Wingdings" pitchFamily="2" charset="2"/>
              </a:rPr>
              <a:t>llà</a:t>
            </a:r>
            <a:r>
              <a:rPr lang="it-IT" sz="2000" b="1" i="1" dirty="0">
                <a:sym typeface="Wingdings" pitchFamily="2" charset="2"/>
              </a:rPr>
              <a:t>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f</a:t>
            </a:r>
            <a:r>
              <a:rPr lang="it-IT" sz="2000" b="1" i="1" dirty="0" err="1">
                <a:sym typeface="Wingdings" pitchFamily="2" charset="2"/>
              </a:rPr>
              <a:t>fore</a:t>
            </a:r>
            <a:endParaRPr lang="it-IT" sz="2000" b="1" i="1" dirty="0"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 err="1">
                <a:solidFill>
                  <a:srgbClr val="C00000"/>
                </a:solidFill>
                <a:sym typeface="Wingdings" pitchFamily="2" charset="2"/>
              </a:rPr>
              <a:t>nec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&gt;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né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it-IT" sz="2000" i="1" dirty="0">
                <a:sym typeface="Wingdings" pitchFamily="2" charset="2"/>
              </a:rPr>
              <a:t>(avv.)</a:t>
            </a:r>
            <a:r>
              <a:rPr lang="it-IT" sz="2000" b="1" i="1" dirty="0">
                <a:sym typeface="Wingdings" pitchFamily="2" charset="2"/>
              </a:rPr>
              <a:t> </a:t>
            </a:r>
            <a:r>
              <a:rPr lang="it-IT" sz="2000" b="1" i="1" dirty="0" err="1">
                <a:sym typeface="Wingdings" pitchFamily="2" charset="2"/>
              </a:rPr>
              <a:t>ne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c</a:t>
            </a:r>
            <a:r>
              <a:rPr lang="it-IT" sz="2000" b="1" i="1" dirty="0">
                <a:sym typeface="Wingdings" pitchFamily="2" charset="2"/>
              </a:rPr>
              <a:t> </a:t>
            </a:r>
            <a:r>
              <a:rPr lang="it-IT" sz="2000" b="1" i="1" dirty="0" err="1">
                <a:sym typeface="Wingdings" pitchFamily="2" charset="2"/>
              </a:rPr>
              <a:t>niger</a:t>
            </a:r>
            <a:r>
              <a:rPr lang="it-IT" sz="2000" b="1" i="1" dirty="0">
                <a:sym typeface="Wingdings" pitchFamily="2" charset="2"/>
              </a:rPr>
              <a:t> </a:t>
            </a:r>
            <a:r>
              <a:rPr lang="it-IT" sz="2000" b="1" i="1" dirty="0" err="1">
                <a:sym typeface="Wingdings" pitchFamily="2" charset="2"/>
              </a:rPr>
              <a:t>ne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c</a:t>
            </a:r>
            <a:r>
              <a:rPr lang="it-IT" sz="2000" b="1" i="1" dirty="0">
                <a:sym typeface="Wingdings" pitchFamily="2" charset="2"/>
              </a:rPr>
              <a:t> </a:t>
            </a:r>
            <a:r>
              <a:rPr lang="it-IT" sz="2000" b="1" i="1" dirty="0" err="1">
                <a:sym typeface="Wingdings" pitchFamily="2" charset="2"/>
              </a:rPr>
              <a:t>viridis</a:t>
            </a:r>
            <a:r>
              <a:rPr lang="it-IT" sz="2000" b="1" i="1" dirty="0">
                <a:sym typeface="Wingdings" pitchFamily="2" charset="2"/>
              </a:rPr>
              <a:t> &gt; né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n</a:t>
            </a:r>
            <a:r>
              <a:rPr lang="it-IT" sz="2000" b="1" i="1" dirty="0" err="1">
                <a:sym typeface="Wingdings" pitchFamily="2" charset="2"/>
              </a:rPr>
              <a:t>niro</a:t>
            </a:r>
            <a:r>
              <a:rPr lang="it-IT" sz="2000" b="1" i="1" dirty="0">
                <a:sym typeface="Wingdings" pitchFamily="2" charset="2"/>
              </a:rPr>
              <a:t> né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v</a:t>
            </a:r>
            <a:r>
              <a:rPr lang="it-IT" sz="2000" b="1" i="1" dirty="0" err="1">
                <a:sym typeface="Wingdings" pitchFamily="2" charset="2"/>
              </a:rPr>
              <a:t>verde</a:t>
            </a:r>
            <a:endParaRPr lang="it-IT" sz="2000" b="1" i="1" dirty="0">
              <a:sym typeface="Wingdings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non &gt; </a:t>
            </a:r>
            <a:r>
              <a:rPr lang="it-IT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nu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’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it-IT" sz="2000" i="1" dirty="0">
                <a:sym typeface="Wingdings" pitchFamily="2" charset="2"/>
              </a:rPr>
              <a:t>(avv.)</a:t>
            </a:r>
            <a:r>
              <a:rPr lang="it-IT" sz="2000" b="1" i="1" dirty="0">
                <a:sym typeface="Wingdings" pitchFamily="2" charset="2"/>
              </a:rPr>
              <a:t> no</a:t>
            </a:r>
            <a:r>
              <a:rPr lang="it-IT" sz="2000" b="1" i="1" dirty="0">
                <a:solidFill>
                  <a:srgbClr val="C00000"/>
                </a:solidFill>
                <a:sym typeface="Wingdings" pitchFamily="2" charset="2"/>
              </a:rPr>
              <a:t>n</a:t>
            </a:r>
            <a:r>
              <a:rPr lang="it-IT" sz="2000" b="1" i="1" dirty="0">
                <a:sym typeface="Wingdings" pitchFamily="2" charset="2"/>
              </a:rPr>
              <a:t> dixit &gt; </a:t>
            </a:r>
            <a:r>
              <a:rPr lang="it-IT" sz="2000" b="1" i="1" dirty="0" err="1">
                <a:sym typeface="Wingdings" pitchFamily="2" charset="2"/>
              </a:rPr>
              <a:t>nu</a:t>
            </a:r>
            <a:r>
              <a:rPr lang="it-IT" sz="2000" b="1" i="1" dirty="0">
                <a:sym typeface="Wingdings" pitchFamily="2" charset="2"/>
              </a:rPr>
              <a:t>’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d</a:t>
            </a:r>
            <a:r>
              <a:rPr lang="it-IT" sz="2000" b="1" i="1" dirty="0" err="1">
                <a:sym typeface="Wingdings" pitchFamily="2" charset="2"/>
              </a:rPr>
              <a:t>dicette</a:t>
            </a:r>
            <a:endParaRPr lang="it-IT" sz="2000" b="1" i="1" dirty="0">
              <a:sym typeface="Wingdings" pitchFamily="2" charset="2"/>
            </a:endParaRPr>
          </a:p>
          <a:p>
            <a:endParaRPr lang="it-IT" sz="2000" b="1" i="1" dirty="0"/>
          </a:p>
          <a:p>
            <a:endParaRPr lang="it-IT" sz="2200" b="1" i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2CB5-84BC-4296-96BA-627880BD98E5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5" name="Immagine 4" descr="51SHW8iMlfL._SX327_BO1,204,203,200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2348880"/>
            <a:ext cx="1805739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err="1">
                <a:solidFill>
                  <a:srgbClr val="00A44A"/>
                </a:solidFill>
              </a:rPr>
              <a:t>Lez</a:t>
            </a:r>
            <a:r>
              <a:rPr lang="it-IT" sz="3200" b="1" dirty="0">
                <a:solidFill>
                  <a:srgbClr val="00A44A"/>
                </a:solidFill>
              </a:rPr>
              <a:t>. 5: </a:t>
            </a:r>
            <a:r>
              <a:rPr lang="it-IT" sz="3200" b="1" i="1" dirty="0">
                <a:solidFill>
                  <a:srgbClr val="00A44A"/>
                </a:solidFill>
              </a:rPr>
              <a:t>Liscia </a:t>
            </a:r>
            <a:r>
              <a:rPr lang="it-IT" sz="3200" b="1" i="1" dirty="0" err="1">
                <a:solidFill>
                  <a:srgbClr val="00A44A"/>
                </a:solidFill>
              </a:rPr>
              <a:t>o…raddoppia</a:t>
            </a:r>
            <a:r>
              <a:rPr lang="it-IT" sz="3200" b="1" i="1" dirty="0">
                <a:solidFill>
                  <a:srgbClr val="00A44A"/>
                </a:solidFill>
              </a:rPr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it-IT" sz="2000" b="1" dirty="0" err="1">
                <a:solidFill>
                  <a:srgbClr val="C00000"/>
                </a:solidFill>
              </a:rPr>
              <a:t>illud</a:t>
            </a:r>
            <a:r>
              <a:rPr lang="it-IT" sz="2000" b="1" dirty="0">
                <a:solidFill>
                  <a:srgbClr val="C00000"/>
                </a:solidFill>
              </a:rPr>
              <a:t> &gt;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‘o </a:t>
            </a:r>
            <a:r>
              <a:rPr lang="it-I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(agg.)</a:t>
            </a:r>
            <a:r>
              <a:rPr lang="it-IT" sz="2000" b="1" i="1" dirty="0">
                <a:sym typeface="Wingdings" pitchFamily="2" charset="2"/>
              </a:rPr>
              <a:t></a:t>
            </a:r>
            <a:r>
              <a:rPr lang="it-IT" sz="2000" b="1" i="1" dirty="0"/>
              <a:t>  </a:t>
            </a:r>
            <a:r>
              <a:rPr lang="it-IT" sz="2000" b="1" i="1" dirty="0" err="1"/>
              <a:t>illu</a:t>
            </a:r>
            <a:r>
              <a:rPr lang="it-IT" sz="2000" b="1" i="1" dirty="0" err="1">
                <a:solidFill>
                  <a:srgbClr val="C00000"/>
                </a:solidFill>
              </a:rPr>
              <a:t>d</a:t>
            </a:r>
            <a:r>
              <a:rPr lang="it-IT" sz="2000" b="1" i="1" dirty="0"/>
              <a:t> </a:t>
            </a:r>
            <a:r>
              <a:rPr lang="it-IT" sz="2000" b="1" i="1" dirty="0" err="1"/>
              <a:t>malum</a:t>
            </a:r>
            <a:r>
              <a:rPr lang="it-IT" sz="2000" b="1" i="1" dirty="0"/>
              <a:t> &gt; ‘o </a:t>
            </a:r>
            <a:r>
              <a:rPr lang="it-IT" sz="2000" b="1" i="1" dirty="0" err="1">
                <a:solidFill>
                  <a:srgbClr val="C00000"/>
                </a:solidFill>
              </a:rPr>
              <a:t>m</a:t>
            </a:r>
            <a:r>
              <a:rPr lang="it-IT" sz="2000" b="1" i="1" dirty="0" err="1"/>
              <a:t>malamente</a:t>
            </a:r>
            <a:endParaRPr lang="it-IT" sz="2000" b="1" i="1" dirty="0"/>
          </a:p>
          <a:p>
            <a:pPr marL="457200" indent="-457200">
              <a:buFont typeface="+mj-lt"/>
              <a:buAutoNum type="arabicPeriod" startAt="11"/>
            </a:pPr>
            <a:r>
              <a:rPr lang="it-IT" sz="2000" b="1" dirty="0" err="1">
                <a:solidFill>
                  <a:srgbClr val="C00000"/>
                </a:solidFill>
              </a:rPr>
              <a:t>illas</a:t>
            </a:r>
            <a:r>
              <a:rPr lang="it-IT" sz="2000" b="1" dirty="0">
                <a:solidFill>
                  <a:srgbClr val="C00000"/>
                </a:solidFill>
              </a:rPr>
              <a:t> &gt; le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‘e </a:t>
            </a:r>
            <a:r>
              <a:rPr lang="it-I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(art.) </a:t>
            </a:r>
            <a:r>
              <a:rPr lang="it-I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</a:t>
            </a:r>
            <a:r>
              <a:rPr lang="it-IT" sz="2000" b="1" i="1" dirty="0" err="1">
                <a:sym typeface="Wingdings" pitchFamily="2" charset="2"/>
              </a:rPr>
              <a:t>illa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s</a:t>
            </a:r>
            <a:r>
              <a:rPr lang="it-IT" sz="2000" b="1" i="1" dirty="0">
                <a:sym typeface="Wingdings" pitchFamily="2" charset="2"/>
              </a:rPr>
              <a:t> </a:t>
            </a:r>
            <a:r>
              <a:rPr lang="it-IT" sz="2000" b="1" i="1" dirty="0" err="1">
                <a:sym typeface="Wingdings" pitchFamily="2" charset="2"/>
              </a:rPr>
              <a:t>foeminas</a:t>
            </a:r>
            <a:r>
              <a:rPr lang="it-IT" sz="2000" b="1" i="1" dirty="0">
                <a:sym typeface="Wingdings" pitchFamily="2" charset="2"/>
              </a:rPr>
              <a:t> &gt; ‘e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f</a:t>
            </a:r>
            <a:r>
              <a:rPr lang="it-IT" sz="2000" b="1" i="1" dirty="0" err="1">
                <a:sym typeface="Wingdings" pitchFamily="2" charset="2"/>
              </a:rPr>
              <a:t>femmene</a:t>
            </a:r>
            <a:endParaRPr lang="it-IT" sz="2000" b="1" i="1" dirty="0"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11"/>
            </a:pPr>
            <a:r>
              <a:rPr lang="it-IT" sz="2000" b="1" dirty="0" err="1">
                <a:solidFill>
                  <a:srgbClr val="C00000"/>
                </a:solidFill>
                <a:sym typeface="Wingdings" pitchFamily="2" charset="2"/>
              </a:rPr>
              <a:t>illas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&gt; le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&gt; ‘e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it-I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(pron.) </a:t>
            </a:r>
            <a:r>
              <a:rPr lang="it-I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</a:t>
            </a:r>
            <a:r>
              <a:rPr lang="it-IT" sz="2000" b="1" i="1" dirty="0" err="1">
                <a:sym typeface="Wingdings" pitchFamily="2" charset="2"/>
              </a:rPr>
              <a:t>illa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s</a:t>
            </a:r>
            <a:r>
              <a:rPr lang="it-IT" sz="2000" b="1" i="1" dirty="0">
                <a:sym typeface="Wingdings" pitchFamily="2" charset="2"/>
              </a:rPr>
              <a:t> video &gt; ‘e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b</a:t>
            </a:r>
            <a:r>
              <a:rPr lang="it-IT" sz="2000" b="1" i="1" dirty="0" err="1">
                <a:sym typeface="Wingdings" pitchFamily="2" charset="2"/>
              </a:rPr>
              <a:t>beco</a:t>
            </a:r>
            <a:r>
              <a:rPr lang="it-IT" sz="2000" b="1" i="1" dirty="0">
                <a:sym typeface="Wingdings" pitchFamily="2" charset="2"/>
              </a:rPr>
              <a:t>/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v</a:t>
            </a:r>
            <a:r>
              <a:rPr lang="it-IT" sz="2000" b="1" i="1" dirty="0" err="1">
                <a:sym typeface="Wingdings" pitchFamily="2" charset="2"/>
              </a:rPr>
              <a:t>veco</a:t>
            </a:r>
            <a:endParaRPr lang="it-IT" sz="2000" b="1" i="1" dirty="0"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11"/>
            </a:pP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per &gt; </a:t>
            </a:r>
            <a:r>
              <a:rPr lang="it-IT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pe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</a:t>
            </a:r>
            <a:r>
              <a:rPr lang="it-IT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(prep.) </a:t>
            </a:r>
            <a:r>
              <a:rPr lang="it-I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</a:t>
            </a:r>
            <a:r>
              <a:rPr lang="it-IT" sz="2000" b="1" i="1" dirty="0">
                <a:sym typeface="Wingdings" pitchFamily="2" charset="2"/>
              </a:rPr>
              <a:t>pe</a:t>
            </a:r>
            <a:r>
              <a:rPr lang="it-IT" sz="2000" b="1" i="1" dirty="0">
                <a:solidFill>
                  <a:srgbClr val="C00000"/>
                </a:solidFill>
                <a:sym typeface="Wingdings" pitchFamily="2" charset="2"/>
              </a:rPr>
              <a:t>r</a:t>
            </a:r>
            <a:r>
              <a:rPr lang="it-IT" sz="2000" b="1" i="1" dirty="0">
                <a:sym typeface="Wingdings" pitchFamily="2" charset="2"/>
              </a:rPr>
              <a:t> </a:t>
            </a:r>
            <a:r>
              <a:rPr lang="it-IT" sz="2000" b="1" i="1" dirty="0" err="1">
                <a:sym typeface="Wingdings" pitchFamily="2" charset="2"/>
              </a:rPr>
              <a:t>vitium</a:t>
            </a:r>
            <a:r>
              <a:rPr lang="it-IT" sz="2000" b="1" i="1" dirty="0">
                <a:sym typeface="Wingdings" pitchFamily="2" charset="2"/>
              </a:rPr>
              <a:t> &gt; </a:t>
            </a:r>
            <a:r>
              <a:rPr lang="it-IT" sz="2000" b="1" i="1" dirty="0" err="1">
                <a:sym typeface="Wingdings" pitchFamily="2" charset="2"/>
              </a:rPr>
              <a:t>pe</a:t>
            </a:r>
            <a:r>
              <a:rPr lang="it-IT" sz="2000" b="1" i="1" dirty="0">
                <a:sym typeface="Wingdings" pitchFamily="2" charset="2"/>
              </a:rPr>
              <a:t> </a:t>
            </a:r>
            <a:r>
              <a:rPr lang="it-IT" sz="2000" b="1" i="1" dirty="0" err="1">
                <a:solidFill>
                  <a:srgbClr val="C00000"/>
                </a:solidFill>
                <a:sym typeface="Wingdings" pitchFamily="2" charset="2"/>
              </a:rPr>
              <a:t>v</a:t>
            </a:r>
            <a:r>
              <a:rPr lang="it-IT" sz="2000" b="1" i="1" dirty="0" err="1">
                <a:sym typeface="Wingdings" pitchFamily="2" charset="2"/>
              </a:rPr>
              <a:t>vizzio</a:t>
            </a:r>
            <a:endParaRPr lang="it-IT" sz="2000" b="1" i="1" dirty="0"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11"/>
            </a:pPr>
            <a:r>
              <a:rPr lang="it-IT" sz="2000" b="1" dirty="0" err="1">
                <a:solidFill>
                  <a:srgbClr val="C00000"/>
                </a:solidFill>
                <a:sym typeface="Wingdings" pitchFamily="2" charset="2"/>
              </a:rPr>
              <a:t>potest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&gt;</a:t>
            </a:r>
            <a:r>
              <a:rPr lang="it-IT" sz="2000" b="1" dirty="0" err="1">
                <a:solidFill>
                  <a:srgbClr val="C00000"/>
                </a:solidFill>
                <a:sym typeface="Wingdings" pitchFamily="2" charset="2"/>
              </a:rPr>
              <a:t>potet</a:t>
            </a:r>
            <a:r>
              <a:rPr lang="it-IT" sz="2000" b="1" dirty="0">
                <a:solidFill>
                  <a:srgbClr val="C00000"/>
                </a:solidFill>
                <a:sym typeface="Wingdings" pitchFamily="2" charset="2"/>
              </a:rPr>
              <a:t> &gt;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po’ / </a:t>
            </a:r>
            <a:r>
              <a:rPr lang="it-IT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</a:t>
            </a:r>
            <a:r>
              <a:rPr lang="it-IT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  <a:sym typeface="Wingdings" pitchFamily="2" charset="2"/>
              </a:rPr>
              <a:t>ô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it-IT" sz="2000" b="1" i="1" dirty="0">
                <a:sym typeface="Wingdings" pitchFamily="2" charset="2"/>
              </a:rPr>
              <a:t>(v.)</a:t>
            </a:r>
            <a:r>
              <a:rPr lang="it-IT" sz="2000" b="1" i="1" dirty="0">
                <a:cs typeface="Arial"/>
                <a:sym typeface="Wingdings" pitchFamily="2" charset="2"/>
              </a:rPr>
              <a:t> </a:t>
            </a:r>
            <a:r>
              <a:rPr lang="it-I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  <a:sym typeface="Wingdings" pitchFamily="2" charset="2"/>
              </a:rPr>
              <a:t> </a:t>
            </a:r>
            <a:r>
              <a:rPr lang="it-IT" sz="2000" b="1" i="1" dirty="0" err="1">
                <a:cs typeface="Arial"/>
                <a:sym typeface="Wingdings" pitchFamily="2" charset="2"/>
              </a:rPr>
              <a:t>po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test</a:t>
            </a:r>
            <a:r>
              <a:rPr lang="it-IT" sz="2000" b="1" i="1" dirty="0">
                <a:cs typeface="Arial"/>
                <a:sym typeface="Wingdings" pitchFamily="2" charset="2"/>
              </a:rPr>
              <a:t> vincere &gt; po’ 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v</a:t>
            </a:r>
            <a:r>
              <a:rPr lang="it-IT" sz="2000" b="1" i="1" dirty="0" err="1">
                <a:cs typeface="Arial"/>
                <a:sym typeface="Wingdings" pitchFamily="2" charset="2"/>
              </a:rPr>
              <a:t>vencere</a:t>
            </a:r>
            <a:endParaRPr lang="it-IT" sz="2000" b="1" i="1" dirty="0">
              <a:cs typeface="Arial"/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11"/>
            </a:pPr>
            <a:r>
              <a:rPr lang="it-IT" sz="2000" b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potes</a:t>
            </a: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 &gt; </a:t>
            </a:r>
            <a:r>
              <a:rPr lang="it-IT" sz="2000" b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possis</a:t>
            </a: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 &gt;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  <a:sym typeface="Wingdings" pitchFamily="2" charset="2"/>
              </a:rPr>
              <a:t>può </a:t>
            </a:r>
            <a:r>
              <a:rPr lang="it-IT" sz="2000" b="1" i="1" dirty="0">
                <a:cs typeface="Arial"/>
                <a:sym typeface="Wingdings" pitchFamily="2" charset="2"/>
              </a:rPr>
              <a:t>(v.)  </a:t>
            </a:r>
            <a:r>
              <a:rPr lang="it-IT" sz="2000" b="1" i="1" dirty="0" err="1">
                <a:cs typeface="Arial"/>
                <a:sym typeface="Wingdings" pitchFamily="2" charset="2"/>
              </a:rPr>
              <a:t>po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tes</a:t>
            </a:r>
            <a:r>
              <a:rPr lang="it-IT" sz="2000" b="1" i="1" dirty="0">
                <a:cs typeface="Arial"/>
                <a:sym typeface="Wingdings" pitchFamily="2" charset="2"/>
              </a:rPr>
              <a:t> venire &gt; può 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v</a:t>
            </a:r>
            <a:r>
              <a:rPr lang="it-IT" sz="2000" b="1" i="1" dirty="0" err="1">
                <a:cs typeface="Arial"/>
                <a:sym typeface="Wingdings" pitchFamily="2" charset="2"/>
              </a:rPr>
              <a:t>venì</a:t>
            </a:r>
            <a:endParaRPr lang="it-IT" sz="2000" b="1" i="1" dirty="0">
              <a:cs typeface="Arial"/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11"/>
            </a:pP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[</a:t>
            </a:r>
            <a:r>
              <a:rPr lang="it-IT" sz="2000" b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*sis</a:t>
            </a: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] &gt; </a:t>
            </a:r>
            <a:r>
              <a:rPr lang="it-IT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  <a:sym typeface="Wingdings" pitchFamily="2" charset="2"/>
              </a:rPr>
              <a:t>si’</a:t>
            </a: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 </a:t>
            </a:r>
            <a:r>
              <a:rPr lang="it-IT" sz="2000" b="1" i="1" dirty="0">
                <a:cs typeface="Arial"/>
                <a:sym typeface="Wingdings" pitchFamily="2" charset="2"/>
              </a:rPr>
              <a:t>(v.)  [</a:t>
            </a:r>
            <a:r>
              <a:rPr lang="it-IT" sz="2000" b="1" i="1" dirty="0" err="1">
                <a:cs typeface="Arial"/>
                <a:sym typeface="Wingdings" pitchFamily="2" charset="2"/>
              </a:rPr>
              <a:t>*si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s</a:t>
            </a:r>
            <a:r>
              <a:rPr lang="it-IT" sz="2000" b="1" i="1" dirty="0">
                <a:cs typeface="Arial"/>
                <a:sym typeface="Wingdings" pitchFamily="2" charset="2"/>
              </a:rPr>
              <a:t>] bonus &gt; </a:t>
            </a:r>
            <a:r>
              <a:rPr lang="it-IT" sz="2000" b="1" i="1" dirty="0" err="1">
                <a:cs typeface="Arial"/>
                <a:sym typeface="Wingdings" pitchFamily="2" charset="2"/>
              </a:rPr>
              <a:t>si’</a:t>
            </a:r>
            <a:r>
              <a:rPr lang="it-IT" sz="2000" b="1" i="1" dirty="0">
                <a:cs typeface="Arial"/>
                <a:sym typeface="Wingdings" pitchFamily="2" charset="2"/>
              </a:rPr>
              <a:t> 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b</a:t>
            </a:r>
            <a:r>
              <a:rPr lang="it-IT" sz="2000" b="1" i="1" dirty="0" err="1">
                <a:cs typeface="Arial"/>
                <a:sym typeface="Wingdings" pitchFamily="2" charset="2"/>
              </a:rPr>
              <a:t>buono</a:t>
            </a:r>
            <a:endParaRPr lang="it-IT" sz="2000" b="1" i="1" dirty="0">
              <a:cs typeface="Arial"/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11"/>
            </a:pP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sum &gt;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  <a:sym typeface="Wingdings" pitchFamily="2" charset="2"/>
              </a:rPr>
              <a:t>so’</a:t>
            </a: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 </a:t>
            </a:r>
            <a:r>
              <a:rPr lang="it-IT" sz="2000" b="1" i="1" dirty="0">
                <a:cs typeface="Arial"/>
                <a:sym typeface="Wingdings" pitchFamily="2" charset="2"/>
              </a:rPr>
              <a:t>(v.)  su</a:t>
            </a:r>
            <a:r>
              <a:rPr lang="it-IT" sz="2000" b="1" i="1" dirty="0">
                <a:solidFill>
                  <a:srgbClr val="C00000"/>
                </a:solidFill>
                <a:cs typeface="Arial"/>
                <a:sym typeface="Wingdings" pitchFamily="2" charset="2"/>
              </a:rPr>
              <a:t>m</a:t>
            </a:r>
            <a:r>
              <a:rPr lang="it-IT" sz="2000" b="1" i="1" dirty="0">
                <a:cs typeface="Arial"/>
                <a:sym typeface="Wingdings" pitchFamily="2" charset="2"/>
              </a:rPr>
              <a:t> </a:t>
            </a:r>
            <a:r>
              <a:rPr lang="it-IT" sz="2000" b="1" i="1" dirty="0" err="1">
                <a:cs typeface="Arial"/>
                <a:sym typeface="Wingdings" pitchFamily="2" charset="2"/>
              </a:rPr>
              <a:t>certus</a:t>
            </a:r>
            <a:r>
              <a:rPr lang="it-IT" sz="2000" b="1" i="1" dirty="0">
                <a:cs typeface="Arial"/>
                <a:sym typeface="Wingdings" pitchFamily="2" charset="2"/>
              </a:rPr>
              <a:t> &gt; so’ 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c</a:t>
            </a:r>
            <a:r>
              <a:rPr lang="it-IT" sz="2000" b="1" i="1" dirty="0" err="1">
                <a:cs typeface="Arial"/>
                <a:sym typeface="Wingdings" pitchFamily="2" charset="2"/>
              </a:rPr>
              <a:t>certo</a:t>
            </a:r>
            <a:endParaRPr lang="it-IT" sz="2000" b="1" i="1" dirty="0">
              <a:cs typeface="Arial"/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11"/>
            </a:pP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sto[m] &gt; </a:t>
            </a:r>
            <a:r>
              <a:rPr lang="it-IT" sz="2000" b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stongo</a:t>
            </a: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 &gt;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  <a:sym typeface="Wingdings" pitchFamily="2" charset="2"/>
              </a:rPr>
              <a:t>sto’</a:t>
            </a: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 </a:t>
            </a:r>
            <a:r>
              <a:rPr lang="it-IT" sz="2000" b="1" i="1" dirty="0">
                <a:cs typeface="Arial"/>
                <a:sym typeface="Wingdings" pitchFamily="2" charset="2"/>
              </a:rPr>
              <a:t>(v.)  sto</a:t>
            </a:r>
            <a:r>
              <a:rPr lang="it-IT" sz="2000" b="1" i="1" dirty="0">
                <a:solidFill>
                  <a:srgbClr val="C00000"/>
                </a:solidFill>
                <a:cs typeface="Arial"/>
                <a:sym typeface="Wingdings" pitchFamily="2" charset="2"/>
              </a:rPr>
              <a:t>(m</a:t>
            </a:r>
            <a:r>
              <a:rPr lang="it-IT" sz="2000" b="1" i="1" dirty="0">
                <a:cs typeface="Arial"/>
                <a:sym typeface="Wingdings" pitchFamily="2" charset="2"/>
              </a:rPr>
              <a:t>) </a:t>
            </a:r>
            <a:r>
              <a:rPr lang="it-IT" sz="2000" b="1" i="1" dirty="0" err="1">
                <a:cs typeface="Arial"/>
                <a:sym typeface="Wingdings" pitchFamily="2" charset="2"/>
              </a:rPr>
              <a:t>firmus</a:t>
            </a:r>
            <a:r>
              <a:rPr lang="it-IT" sz="2000" b="1" i="1" dirty="0">
                <a:cs typeface="Arial"/>
                <a:sym typeface="Wingdings" pitchFamily="2" charset="2"/>
              </a:rPr>
              <a:t> &gt; sto’ 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f</a:t>
            </a:r>
            <a:r>
              <a:rPr lang="it-IT" sz="2000" b="1" i="1" dirty="0" err="1">
                <a:cs typeface="Arial"/>
                <a:sym typeface="Wingdings" pitchFamily="2" charset="2"/>
              </a:rPr>
              <a:t>fermo</a:t>
            </a:r>
            <a:endParaRPr lang="it-IT" sz="2000" b="1" i="1" dirty="0">
              <a:cs typeface="Arial"/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11"/>
            </a:pPr>
            <a:r>
              <a:rPr lang="it-IT" sz="2000" b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istud</a:t>
            </a: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 &gt; </a:t>
            </a:r>
            <a:r>
              <a:rPr lang="it-IT" sz="2000" b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chistu</a:t>
            </a: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 &gt;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  <a:sym typeface="Wingdings" pitchFamily="2" charset="2"/>
              </a:rPr>
              <a:t>‘</a:t>
            </a:r>
            <a:r>
              <a:rPr lang="it-IT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  <a:sym typeface="Wingdings" pitchFamily="2" charset="2"/>
              </a:rPr>
              <a:t>stu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  <a:sym typeface="Wingdings" pitchFamily="2" charset="2"/>
              </a:rPr>
              <a:t>  </a:t>
            </a:r>
            <a:r>
              <a:rPr lang="it-IT" sz="2000" b="1" i="1" dirty="0">
                <a:cs typeface="Arial"/>
                <a:sym typeface="Wingdings" pitchFamily="2" charset="2"/>
              </a:rPr>
              <a:t>(agg.)  </a:t>
            </a:r>
            <a:r>
              <a:rPr lang="it-IT" sz="2000" b="1" i="1" dirty="0" err="1">
                <a:cs typeface="Arial"/>
                <a:sym typeface="Wingdings" pitchFamily="2" charset="2"/>
              </a:rPr>
              <a:t>istu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d</a:t>
            </a:r>
            <a:r>
              <a:rPr lang="it-IT" sz="2000" b="1" i="1" dirty="0">
                <a:cs typeface="Arial"/>
                <a:sym typeface="Wingdings" pitchFamily="2" charset="2"/>
              </a:rPr>
              <a:t> </a:t>
            </a:r>
            <a:r>
              <a:rPr lang="it-IT" sz="2000" b="1" i="1" dirty="0" err="1">
                <a:cs typeface="Arial"/>
                <a:sym typeface="Wingdings" pitchFamily="2" charset="2"/>
              </a:rPr>
              <a:t>somnium</a:t>
            </a:r>
            <a:r>
              <a:rPr lang="it-IT" sz="2000" b="1" i="1" dirty="0">
                <a:cs typeface="Arial"/>
                <a:sym typeface="Wingdings" pitchFamily="2" charset="2"/>
              </a:rPr>
              <a:t> &gt; ‘</a:t>
            </a:r>
            <a:r>
              <a:rPr lang="it-IT" sz="2000" b="1" i="1" dirty="0" err="1">
                <a:cs typeface="Arial"/>
                <a:sym typeface="Wingdings" pitchFamily="2" charset="2"/>
              </a:rPr>
              <a:t>stu</a:t>
            </a:r>
            <a:r>
              <a:rPr lang="it-IT" sz="2000" b="1" i="1" dirty="0">
                <a:cs typeface="Arial"/>
                <a:sym typeface="Wingdings" pitchFamily="2" charset="2"/>
              </a:rPr>
              <a:t> 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s</a:t>
            </a:r>
            <a:r>
              <a:rPr lang="it-IT" sz="2000" b="1" i="1" dirty="0" err="1">
                <a:cs typeface="Arial"/>
                <a:sym typeface="Wingdings" pitchFamily="2" charset="2"/>
              </a:rPr>
              <a:t>suonno</a:t>
            </a:r>
            <a:endParaRPr lang="it-IT" sz="2000" b="1" i="1" dirty="0">
              <a:cs typeface="Arial"/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11"/>
            </a:pPr>
            <a:r>
              <a:rPr lang="it-IT" sz="2000" b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tres</a:t>
            </a: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 &gt; 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  <a:sym typeface="Wingdings" pitchFamily="2" charset="2"/>
              </a:rPr>
              <a:t>tre</a:t>
            </a:r>
            <a:r>
              <a:rPr lang="it-IT" sz="2000" b="1" i="1" dirty="0">
                <a:cs typeface="Arial"/>
                <a:sym typeface="Wingdings" pitchFamily="2" charset="2"/>
              </a:rPr>
              <a:t> (</a:t>
            </a:r>
            <a:r>
              <a:rPr lang="it-IT" sz="2000" b="1" i="1" dirty="0" err="1">
                <a:cs typeface="Arial"/>
                <a:sym typeface="Wingdings" pitchFamily="2" charset="2"/>
              </a:rPr>
              <a:t>num</a:t>
            </a:r>
            <a:r>
              <a:rPr lang="it-IT" sz="2000" b="1" i="1" dirty="0">
                <a:cs typeface="Arial"/>
                <a:sym typeface="Wingdings" pitchFamily="2" charset="2"/>
              </a:rPr>
              <a:t>.)  </a:t>
            </a:r>
            <a:r>
              <a:rPr lang="it-IT" sz="2000" b="1" i="1" dirty="0" err="1">
                <a:cs typeface="Arial"/>
                <a:sym typeface="Wingdings" pitchFamily="2" charset="2"/>
              </a:rPr>
              <a:t>tre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s</a:t>
            </a:r>
            <a:r>
              <a:rPr lang="it-IT" sz="2000" b="1" i="1" dirty="0">
                <a:cs typeface="Arial"/>
                <a:sym typeface="Wingdings" pitchFamily="2" charset="2"/>
              </a:rPr>
              <a:t> </a:t>
            </a:r>
            <a:r>
              <a:rPr lang="it-IT" sz="2000" b="1" i="1" dirty="0" err="1">
                <a:cs typeface="Arial"/>
                <a:sym typeface="Wingdings" pitchFamily="2" charset="2"/>
              </a:rPr>
              <a:t>caprae</a:t>
            </a:r>
            <a:r>
              <a:rPr lang="it-IT" sz="2000" b="1" i="1" dirty="0">
                <a:cs typeface="Arial"/>
                <a:sym typeface="Wingdings" pitchFamily="2" charset="2"/>
              </a:rPr>
              <a:t> &gt; tre 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c</a:t>
            </a:r>
            <a:r>
              <a:rPr lang="it-IT" sz="2000" b="1" i="1" dirty="0" err="1">
                <a:cs typeface="Arial"/>
                <a:sym typeface="Wingdings" pitchFamily="2" charset="2"/>
              </a:rPr>
              <a:t>crape</a:t>
            </a:r>
            <a:endParaRPr lang="it-IT" sz="2000" b="1" i="1" dirty="0">
              <a:cs typeface="Arial"/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11"/>
            </a:pPr>
            <a:r>
              <a:rPr lang="it-IT" sz="2000" b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omnis</a:t>
            </a: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 &gt;  </a:t>
            </a:r>
            <a:r>
              <a:rPr lang="it-IT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  <a:sym typeface="Wingdings" pitchFamily="2" charset="2"/>
              </a:rPr>
              <a:t>ogne</a:t>
            </a: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 </a:t>
            </a:r>
            <a:r>
              <a:rPr lang="it-IT" sz="2000" b="1" i="1" dirty="0">
                <a:cs typeface="Arial"/>
                <a:sym typeface="Wingdings" pitchFamily="2" charset="2"/>
              </a:rPr>
              <a:t>(agg.)  </a:t>
            </a:r>
            <a:r>
              <a:rPr lang="it-IT" sz="2000" b="1" i="1" dirty="0" err="1">
                <a:cs typeface="Arial"/>
                <a:sym typeface="Wingdings" pitchFamily="2" charset="2"/>
              </a:rPr>
              <a:t>omni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s</a:t>
            </a:r>
            <a:r>
              <a:rPr lang="it-IT" sz="2000" b="1" i="1" dirty="0">
                <a:cs typeface="Arial"/>
                <a:sym typeface="Wingdings" pitchFamily="2" charset="2"/>
              </a:rPr>
              <a:t> </a:t>
            </a:r>
            <a:r>
              <a:rPr lang="it-IT" sz="2000" b="1" i="1" dirty="0" err="1">
                <a:cs typeface="Arial"/>
                <a:sym typeface="Wingdings" pitchFamily="2" charset="2"/>
              </a:rPr>
              <a:t>mensis</a:t>
            </a:r>
            <a:r>
              <a:rPr lang="it-IT" sz="2000" b="1" i="1" dirty="0">
                <a:cs typeface="Arial"/>
                <a:sym typeface="Wingdings" pitchFamily="2" charset="2"/>
              </a:rPr>
              <a:t> &gt; </a:t>
            </a:r>
            <a:r>
              <a:rPr lang="it-IT" sz="2000" b="1" i="1" dirty="0" err="1">
                <a:cs typeface="Arial"/>
                <a:sym typeface="Wingdings" pitchFamily="2" charset="2"/>
              </a:rPr>
              <a:t>ogne</a:t>
            </a:r>
            <a:r>
              <a:rPr lang="it-IT" sz="2000" b="1" i="1" dirty="0">
                <a:cs typeface="Arial"/>
                <a:sym typeface="Wingdings" pitchFamily="2" charset="2"/>
              </a:rPr>
              <a:t> 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m</a:t>
            </a:r>
            <a:r>
              <a:rPr lang="it-IT" sz="2000" b="1" i="1" dirty="0" err="1">
                <a:cs typeface="Arial"/>
                <a:sym typeface="Wingdings" pitchFamily="2" charset="2"/>
              </a:rPr>
              <a:t>mese</a:t>
            </a:r>
            <a:endParaRPr lang="it-IT" sz="2000" b="1" i="1" dirty="0">
              <a:cs typeface="Arial"/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11"/>
            </a:pPr>
            <a:r>
              <a:rPr lang="it-IT" sz="2000" b="1" dirty="0">
                <a:solidFill>
                  <a:srgbClr val="C00000"/>
                </a:solidFill>
                <a:cs typeface="Arial"/>
                <a:sym typeface="Wingdings" pitchFamily="2" charset="2"/>
              </a:rPr>
              <a:t>sic &gt; </a:t>
            </a:r>
            <a:r>
              <a:rPr lang="it-IT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  <a:sym typeface="Wingdings" pitchFamily="2" charset="2"/>
              </a:rPr>
              <a:t>accussì</a:t>
            </a:r>
            <a:r>
              <a:rPr lang="it-IT" sz="2000" b="1" i="1" dirty="0">
                <a:cs typeface="Arial"/>
                <a:sym typeface="Wingdings" pitchFamily="2" charset="2"/>
              </a:rPr>
              <a:t> (avv.)  si</a:t>
            </a:r>
            <a:r>
              <a:rPr lang="it-IT" sz="2000" b="1" i="1" dirty="0">
                <a:solidFill>
                  <a:srgbClr val="C00000"/>
                </a:solidFill>
                <a:cs typeface="Arial"/>
                <a:sym typeface="Wingdings" pitchFamily="2" charset="2"/>
              </a:rPr>
              <a:t>c</a:t>
            </a:r>
            <a:r>
              <a:rPr lang="it-IT" sz="2000" b="1" i="1" dirty="0">
                <a:cs typeface="Arial"/>
                <a:sym typeface="Wingdings" pitchFamily="2" charset="2"/>
              </a:rPr>
              <a:t> </a:t>
            </a:r>
            <a:r>
              <a:rPr lang="it-IT" sz="2000" b="1" i="1" dirty="0" err="1">
                <a:cs typeface="Arial"/>
                <a:sym typeface="Wingdings" pitchFamily="2" charset="2"/>
              </a:rPr>
              <a:t>ferox</a:t>
            </a:r>
            <a:r>
              <a:rPr lang="it-IT" sz="2000" b="1" i="1" dirty="0">
                <a:cs typeface="Arial"/>
                <a:sym typeface="Wingdings" pitchFamily="2" charset="2"/>
              </a:rPr>
              <a:t> &gt; </a:t>
            </a:r>
            <a:r>
              <a:rPr lang="it-IT" sz="2000" b="1" i="1" dirty="0" err="1">
                <a:cs typeface="Arial"/>
                <a:sym typeface="Wingdings" pitchFamily="2" charset="2"/>
              </a:rPr>
              <a:t>accussì</a:t>
            </a:r>
            <a:r>
              <a:rPr lang="it-IT" sz="2000" b="1" i="1" dirty="0">
                <a:cs typeface="Arial"/>
                <a:sym typeface="Wingdings" pitchFamily="2" charset="2"/>
              </a:rPr>
              <a:t> </a:t>
            </a:r>
            <a:r>
              <a:rPr lang="it-IT" sz="2000" b="1" i="1" dirty="0" err="1">
                <a:solidFill>
                  <a:srgbClr val="C00000"/>
                </a:solidFill>
                <a:cs typeface="Arial"/>
                <a:sym typeface="Wingdings" pitchFamily="2" charset="2"/>
              </a:rPr>
              <a:t>f</a:t>
            </a:r>
            <a:r>
              <a:rPr lang="it-IT" sz="2000" b="1" i="1" dirty="0" err="1">
                <a:cs typeface="Arial"/>
                <a:sym typeface="Wingdings" pitchFamily="2" charset="2"/>
              </a:rPr>
              <a:t>feroce</a:t>
            </a:r>
            <a:r>
              <a:rPr lang="it-IT" sz="2000" b="1" i="1" dirty="0">
                <a:cs typeface="Arial"/>
                <a:sym typeface="Wingdings" pitchFamily="2" charset="2"/>
              </a:rPr>
              <a:t>.</a:t>
            </a:r>
          </a:p>
          <a:p>
            <a:pPr marL="457200" indent="-457200">
              <a:buFont typeface="+mj-lt"/>
              <a:buAutoNum type="arabicPeriod" startAt="11"/>
            </a:pPr>
            <a:endParaRPr lang="it-IT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11"/>
            </a:pPr>
            <a:endParaRPr lang="it-IT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2CB5-84BC-4296-96BA-627880BD98E5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err="1">
                <a:solidFill>
                  <a:srgbClr val="00A44A"/>
                </a:solidFill>
              </a:rPr>
              <a:t>Lez</a:t>
            </a:r>
            <a:r>
              <a:rPr lang="it-IT" sz="3600" b="1" dirty="0">
                <a:solidFill>
                  <a:srgbClr val="00A44A"/>
                </a:solidFill>
              </a:rPr>
              <a:t>. 5: </a:t>
            </a:r>
            <a:r>
              <a:rPr lang="it-IT" sz="3600" b="1" i="1" dirty="0">
                <a:solidFill>
                  <a:srgbClr val="00A44A"/>
                </a:solidFill>
              </a:rPr>
              <a:t>Liscia </a:t>
            </a:r>
            <a:r>
              <a:rPr lang="it-IT" sz="3600" b="1" i="1" dirty="0" err="1">
                <a:solidFill>
                  <a:srgbClr val="00A44A"/>
                </a:solidFill>
              </a:rPr>
              <a:t>o…raddoppia</a:t>
            </a:r>
            <a:r>
              <a:rPr lang="it-IT" sz="3600" b="1" i="1" dirty="0">
                <a:solidFill>
                  <a:srgbClr val="00A44A"/>
                </a:solidFill>
              </a:rPr>
              <a:t>?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2CB5-84BC-4296-96BA-627880BD98E5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it-IT" sz="8800" b="1" u="sng" dirty="0">
                <a:solidFill>
                  <a:srgbClr val="C00000"/>
                </a:solidFill>
              </a:rPr>
              <a:t>(</a:t>
            </a:r>
            <a:r>
              <a:rPr lang="it-IT" sz="8800" b="1" u="sng" dirty="0" err="1">
                <a:solidFill>
                  <a:srgbClr val="C00000"/>
                </a:solidFill>
              </a:rPr>
              <a:t>ii</a:t>
            </a:r>
            <a:r>
              <a:rPr lang="it-IT" sz="8800" b="1" u="sng" dirty="0">
                <a:solidFill>
                  <a:srgbClr val="C00000"/>
                </a:solidFill>
              </a:rPr>
              <a:t>) RADDOPPIAMENTO CONSONANTICO INTERNO</a:t>
            </a:r>
          </a:p>
          <a:p>
            <a:pPr>
              <a:buNone/>
            </a:pPr>
            <a:endParaRPr lang="it-IT" sz="3000" b="1" u="sng" dirty="0">
              <a:solidFill>
                <a:srgbClr val="FF0000"/>
              </a:solidFill>
            </a:endParaRPr>
          </a:p>
          <a:p>
            <a:r>
              <a:rPr lang="it-IT" sz="8000" b="1" dirty="0"/>
              <a:t>Tutte le </a:t>
            </a:r>
            <a:r>
              <a:rPr lang="it-IT" sz="8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consonanti interne esplosive  (b/p) </a:t>
            </a:r>
            <a:r>
              <a:rPr lang="it-IT" sz="8000" b="1" dirty="0"/>
              <a:t>che formano sillaba con una vocale tonica si pronunziano e si scrivono doppie (</a:t>
            </a:r>
            <a:r>
              <a:rPr lang="it-IT" sz="8000" b="1" dirty="0">
                <a:sym typeface="Wingdings" pitchFamily="2" charset="2"/>
              </a:rPr>
              <a:t> </a:t>
            </a:r>
            <a:r>
              <a:rPr lang="it-IT" sz="8000" b="1" dirty="0"/>
              <a:t>es.: tabacco &gt;napoletano </a:t>
            </a:r>
            <a:r>
              <a:rPr lang="it-IT" sz="8000" b="1" i="1" dirty="0" err="1"/>
              <a:t>tabbacco</a:t>
            </a:r>
            <a:r>
              <a:rPr lang="it-IT" sz="8000" b="1" i="1" dirty="0"/>
              <a:t>,</a:t>
            </a:r>
            <a:r>
              <a:rPr lang="it-IT" sz="8000" b="1" dirty="0"/>
              <a:t> abete &gt; </a:t>
            </a:r>
            <a:r>
              <a:rPr lang="it-IT" sz="8000" b="1" i="1" dirty="0" err="1"/>
              <a:t>abbete</a:t>
            </a:r>
            <a:r>
              <a:rPr lang="it-IT" sz="8000" b="1" dirty="0"/>
              <a:t> etc.); </a:t>
            </a:r>
          </a:p>
          <a:p>
            <a:r>
              <a:rPr lang="it-IT" sz="8000" b="1" dirty="0"/>
              <a:t>si leggono e scrivono doppie anche il </a:t>
            </a:r>
            <a:r>
              <a:rPr lang="it-IT" sz="8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gruppo </a:t>
            </a:r>
            <a:r>
              <a:rPr lang="it-IT" sz="80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</a:t>
            </a:r>
            <a:r>
              <a:rPr lang="it-IT" sz="8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it-IT" sz="80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bbr</a:t>
            </a:r>
            <a:r>
              <a:rPr lang="it-IT" sz="8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quello </a:t>
            </a:r>
            <a:r>
              <a:rPr lang="it-IT" sz="80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</a:t>
            </a:r>
            <a:r>
              <a:rPr lang="it-IT" sz="8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it-IT" sz="80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bbl</a:t>
            </a:r>
            <a:r>
              <a:rPr lang="it-IT" sz="8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 zeta , e la g palatale </a:t>
            </a:r>
            <a:r>
              <a:rPr lang="it-IT" sz="8000" b="1" dirty="0"/>
              <a:t>soprattutto nelle parole che in italiano terminano in </a:t>
            </a:r>
            <a:r>
              <a:rPr lang="it-IT" sz="8000" b="1" i="1" dirty="0" err="1"/>
              <a:t>-zione</a:t>
            </a:r>
            <a:r>
              <a:rPr lang="it-IT" sz="8000" b="1" i="1" dirty="0"/>
              <a:t> </a:t>
            </a:r>
            <a:r>
              <a:rPr lang="it-IT" sz="8000" b="1" dirty="0"/>
              <a:t>o </a:t>
            </a:r>
            <a:r>
              <a:rPr lang="it-IT" sz="8000" b="1" dirty="0" err="1"/>
              <a:t>-</a:t>
            </a:r>
            <a:r>
              <a:rPr lang="it-IT" sz="8000" b="1" i="1" dirty="0" err="1"/>
              <a:t>gione</a:t>
            </a:r>
            <a:r>
              <a:rPr lang="it-IT" sz="8000" b="1" dirty="0"/>
              <a:t>, </a:t>
            </a:r>
            <a:r>
              <a:rPr lang="it-IT" sz="8000" b="1" u="sng" dirty="0"/>
              <a:t>se precedute da vocale (</a:t>
            </a:r>
            <a:r>
              <a:rPr lang="it-IT" sz="8000" b="1" dirty="0"/>
              <a:t>mentre conservano la zeta o la gi scempia nel che siano precedute da consonante);</a:t>
            </a:r>
            <a:endParaRPr lang="it-IT" sz="8000" dirty="0"/>
          </a:p>
          <a:p>
            <a:r>
              <a:rPr lang="it-IT" sz="8000" b="1" dirty="0"/>
              <a:t> sono sempre doppie </a:t>
            </a:r>
            <a:r>
              <a:rPr lang="it-IT" sz="8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consonanti interne in parole derivanti da assimilazioni regressive</a:t>
            </a:r>
            <a:r>
              <a:rPr lang="it-IT" sz="8000" b="1" dirty="0"/>
              <a:t> (</a:t>
            </a:r>
            <a:r>
              <a:rPr lang="it-IT" sz="8000" b="1" dirty="0">
                <a:sym typeface="Wingdings" pitchFamily="2" charset="2"/>
              </a:rPr>
              <a:t> es.:</a:t>
            </a:r>
            <a:r>
              <a:rPr lang="it-IT" sz="8000" b="1" i="1" dirty="0"/>
              <a:t> </a:t>
            </a:r>
            <a:r>
              <a:rPr lang="it-IT" sz="8000" b="1" i="1" dirty="0" err="1"/>
              <a:t>abbasta</a:t>
            </a:r>
            <a:r>
              <a:rPr lang="it-IT" sz="8000" b="1" i="1" dirty="0"/>
              <a:t>← </a:t>
            </a:r>
            <a:r>
              <a:rPr lang="it-IT" sz="8000" b="1" dirty="0" err="1"/>
              <a:t>ad+basta</a:t>
            </a:r>
            <a:r>
              <a:rPr lang="it-IT" sz="8000" b="1" dirty="0"/>
              <a:t>);</a:t>
            </a:r>
          </a:p>
          <a:p>
            <a:r>
              <a:rPr lang="it-IT" sz="8000" b="1" dirty="0"/>
              <a:t>una serie di geminazioni è dovuta all’</a:t>
            </a:r>
            <a:r>
              <a:rPr lang="it-IT" sz="8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assimilazione progressiva dei foni </a:t>
            </a:r>
            <a:r>
              <a:rPr lang="it-IT" sz="80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it-IT" sz="8000" b="1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mb-</a:t>
            </a:r>
            <a:r>
              <a:rPr lang="it-IT" sz="8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80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it-IT" sz="8000" b="1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it-IT" sz="8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8000" b="1" dirty="0"/>
              <a:t>– che evolvono nelle doppie delle rispettive nasali: </a:t>
            </a:r>
            <a:r>
              <a:rPr lang="it-IT" sz="8000" b="1" i="1" dirty="0"/>
              <a:t>mb→mm, </a:t>
            </a:r>
            <a:r>
              <a:rPr lang="it-IT" sz="8000" b="1" i="1" dirty="0" err="1"/>
              <a:t>nd</a:t>
            </a:r>
            <a:r>
              <a:rPr lang="it-IT" sz="8000" b="1" i="1" dirty="0"/>
              <a:t>→</a:t>
            </a:r>
            <a:r>
              <a:rPr lang="it-IT" sz="8000" b="1" i="1" dirty="0" err="1"/>
              <a:t>nn</a:t>
            </a:r>
            <a:r>
              <a:rPr lang="it-IT" sz="8000" b="1" i="1" dirty="0"/>
              <a:t> </a:t>
            </a:r>
            <a:r>
              <a:rPr lang="it-IT" sz="8000" b="1" dirty="0"/>
              <a:t>. </a:t>
            </a:r>
            <a:r>
              <a:rPr lang="it-IT" sz="8000" b="1" dirty="0">
                <a:sym typeface="Wingdings" pitchFamily="2" charset="2"/>
              </a:rPr>
              <a:t> Es.:</a:t>
            </a:r>
            <a:r>
              <a:rPr lang="it-IT" sz="8000" b="1" dirty="0"/>
              <a:t> </a:t>
            </a:r>
            <a:r>
              <a:rPr lang="it-IT" sz="8000" b="1" i="1" dirty="0" err="1"/>
              <a:t>cchiummo</a:t>
            </a:r>
            <a:r>
              <a:rPr lang="it-IT" sz="8000" b="1" i="1" dirty="0"/>
              <a:t> &lt; </a:t>
            </a:r>
            <a:r>
              <a:rPr lang="it-IT" sz="8000" b="1" i="1" dirty="0" err="1"/>
              <a:t>plumbeu</a:t>
            </a:r>
            <a:r>
              <a:rPr lang="it-IT" sz="8000" b="1" i="1" dirty="0"/>
              <a:t>(m), </a:t>
            </a:r>
            <a:r>
              <a:rPr lang="it-IT" sz="8000" b="1" i="1" dirty="0" err="1"/>
              <a:t>palummo</a:t>
            </a:r>
            <a:r>
              <a:rPr lang="it-IT" sz="8000" b="1" i="1" dirty="0"/>
              <a:t>&lt; </a:t>
            </a:r>
            <a:r>
              <a:rPr lang="it-IT" sz="8000" b="1" i="1" dirty="0" err="1"/>
              <a:t>palumbu</a:t>
            </a:r>
            <a:r>
              <a:rPr lang="it-IT" sz="8000" b="1" i="1" dirty="0"/>
              <a:t>(m),  </a:t>
            </a:r>
            <a:r>
              <a:rPr lang="it-IT" sz="8000" b="1" i="1" dirty="0" err="1"/>
              <a:t>fronna</a:t>
            </a:r>
            <a:r>
              <a:rPr lang="it-IT" sz="8000" b="1" i="1" dirty="0"/>
              <a:t>&lt; fronda, </a:t>
            </a:r>
            <a:r>
              <a:rPr lang="it-IT" sz="8000" b="1" i="1" dirty="0" err="1"/>
              <a:t>unnece</a:t>
            </a:r>
            <a:r>
              <a:rPr lang="it-IT" sz="8000" b="1" i="1" dirty="0"/>
              <a:t> &lt; </a:t>
            </a:r>
            <a:r>
              <a:rPr lang="it-IT" sz="8000" b="1" i="1" dirty="0" err="1"/>
              <a:t>undeci</a:t>
            </a:r>
            <a:r>
              <a:rPr lang="it-IT" sz="8000" b="1" i="1" dirty="0"/>
              <a:t>(m); </a:t>
            </a:r>
          </a:p>
          <a:p>
            <a:pPr>
              <a:buNone/>
            </a:pPr>
            <a:r>
              <a:rPr lang="it-IT" sz="6000" b="1" dirty="0"/>
              <a:t/>
            </a:r>
            <a:br>
              <a:rPr lang="it-IT" sz="6000" b="1" dirty="0"/>
            </a:br>
            <a:r>
              <a:rPr lang="it-IT" sz="6000" b="1" dirty="0"/>
              <a:t> </a:t>
            </a:r>
            <a:br>
              <a:rPr lang="it-IT" sz="6000" b="1" dirty="0"/>
            </a:br>
            <a:r>
              <a:rPr lang="it-IT" sz="6000" b="1" dirty="0"/>
              <a:t> </a:t>
            </a:r>
            <a:r>
              <a:rPr lang="it-IT" sz="6000" dirty="0"/>
              <a:t/>
            </a:r>
            <a:br>
              <a:rPr lang="it-IT" sz="6000" dirty="0"/>
            </a:br>
            <a:endParaRPr lang="it-IT" sz="6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err="1">
                <a:solidFill>
                  <a:srgbClr val="00A44A"/>
                </a:solidFill>
              </a:rPr>
              <a:t>Lez</a:t>
            </a:r>
            <a:r>
              <a:rPr lang="it-IT" sz="3200" b="1" dirty="0">
                <a:solidFill>
                  <a:srgbClr val="00A44A"/>
                </a:solidFill>
              </a:rPr>
              <a:t>. 5: </a:t>
            </a:r>
            <a:r>
              <a:rPr lang="it-IT" sz="3200" b="1" i="1" dirty="0">
                <a:solidFill>
                  <a:srgbClr val="00A44A"/>
                </a:solidFill>
              </a:rPr>
              <a:t>Liscia </a:t>
            </a:r>
            <a:r>
              <a:rPr lang="it-IT" sz="3200" b="1" i="1" dirty="0" err="1">
                <a:solidFill>
                  <a:srgbClr val="00A44A"/>
                </a:solidFill>
              </a:rPr>
              <a:t>o…raddoppia</a:t>
            </a:r>
            <a:r>
              <a:rPr lang="it-IT" sz="3200" b="1" i="1" dirty="0">
                <a:solidFill>
                  <a:srgbClr val="00A44A"/>
                </a:solidFill>
              </a:rPr>
              <a:t>?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2CB5-84BC-4296-96BA-627880BD98E5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059832" y="1527048"/>
            <a:ext cx="5745840" cy="4854280"/>
          </a:xfrm>
        </p:spPr>
        <p:txBody>
          <a:bodyPr>
            <a:normAutofit lnSpcReduction="10000"/>
          </a:bodyPr>
          <a:lstStyle/>
          <a:p>
            <a:r>
              <a:rPr lang="it-IT" sz="2000" b="1" dirty="0"/>
              <a:t>il </a:t>
            </a:r>
            <a:r>
              <a:rPr lang="it-IT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raddoppiamento consonantico di tipo espressivo  </a:t>
            </a:r>
            <a:r>
              <a:rPr lang="it-IT" sz="2000" b="1" dirty="0"/>
              <a:t>si ha nel caso di parole in cui la consonante originariamente è scempia. In questo caso, il raddoppiamento </a:t>
            </a:r>
            <a:r>
              <a:rPr lang="it-IT" sz="2000" dirty="0"/>
              <a:t> è </a:t>
            </a:r>
            <a:r>
              <a:rPr lang="it-IT" sz="2000" b="1" dirty="0"/>
              <a:t>dovuto all’intensità dell’accento tonico e dai suoi riflessi su sillabe caratterizzate da liquide o nasali  (</a:t>
            </a:r>
            <a:r>
              <a:rPr lang="it-IT" sz="2000" b="1" dirty="0">
                <a:sym typeface="Wingdings" pitchFamily="2" charset="2"/>
              </a:rPr>
              <a:t> es.:</a:t>
            </a:r>
            <a:r>
              <a:rPr lang="it-IT" sz="2000" b="1" dirty="0"/>
              <a:t> </a:t>
            </a:r>
            <a:r>
              <a:rPr lang="it-IT" sz="2000" b="1" i="1" dirty="0" err="1"/>
              <a:t>melòne</a:t>
            </a:r>
            <a:r>
              <a:rPr lang="it-IT" sz="2000" b="1" i="1" dirty="0"/>
              <a:t> &gt; </a:t>
            </a:r>
            <a:r>
              <a:rPr lang="it-IT" sz="2000" b="1" i="1" dirty="0" err="1"/>
              <a:t>mellone</a:t>
            </a:r>
            <a:r>
              <a:rPr lang="it-IT" sz="2000" b="1" i="1" dirty="0"/>
              <a:t> , </a:t>
            </a:r>
            <a:r>
              <a:rPr lang="it-IT" sz="2000" b="1" i="1" dirty="0" err="1"/>
              <a:t>amóre</a:t>
            </a:r>
            <a:r>
              <a:rPr lang="it-IT" sz="2000" b="1" i="1" dirty="0"/>
              <a:t> &gt; </a:t>
            </a:r>
            <a:r>
              <a:rPr lang="it-IT" sz="2000" b="1" i="1" dirty="0" err="1"/>
              <a:t>ammóre</a:t>
            </a:r>
            <a:r>
              <a:rPr lang="it-IT" sz="2000" b="1" i="1" dirty="0"/>
              <a:t>, nudo &gt; </a:t>
            </a:r>
            <a:r>
              <a:rPr lang="it-IT" sz="2000" b="1" i="1" dirty="0" err="1"/>
              <a:t>annuro</a:t>
            </a:r>
            <a:r>
              <a:rPr lang="it-IT" sz="2000" b="1" i="1" dirty="0"/>
              <a:t> )</a:t>
            </a:r>
          </a:p>
          <a:p>
            <a:r>
              <a:rPr lang="it-IT" sz="2000" b="1" dirty="0"/>
              <a:t>casi di raddoppiamento interno riguardano le </a:t>
            </a:r>
            <a:r>
              <a:rPr lang="it-IT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consonanti b,</a:t>
            </a:r>
            <a:r>
              <a:rPr lang="it-IT" sz="20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</a:t>
            </a:r>
            <a:r>
              <a:rPr lang="it-IT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,g (palatale) quando sono  in posizione intervocalica,</a:t>
            </a:r>
            <a:r>
              <a:rPr lang="it-IT" sz="2000" b="1" dirty="0"/>
              <a:t> per cui sono soggette alla geminazione scritta ed orale (</a:t>
            </a:r>
            <a:r>
              <a:rPr lang="it-IT" sz="2000" b="1" dirty="0">
                <a:sym typeface="Wingdings" pitchFamily="2" charset="2"/>
              </a:rPr>
              <a:t> es.:</a:t>
            </a:r>
            <a:r>
              <a:rPr lang="it-IT" sz="2000" b="1" dirty="0"/>
              <a:t> </a:t>
            </a:r>
            <a:r>
              <a:rPr lang="it-IT" sz="2000" b="1" i="1" dirty="0"/>
              <a:t>debiti &gt; </a:t>
            </a:r>
            <a:r>
              <a:rPr lang="it-IT" sz="2000" b="1" i="1" dirty="0" err="1"/>
              <a:t>diebbete</a:t>
            </a:r>
            <a:r>
              <a:rPr lang="it-IT" sz="2000" b="1" i="1" dirty="0"/>
              <a:t>, libro &gt; </a:t>
            </a:r>
            <a:r>
              <a:rPr lang="it-IT" sz="2000" b="1" i="1" dirty="0" err="1"/>
              <a:t>libbro</a:t>
            </a:r>
            <a:r>
              <a:rPr lang="it-IT" sz="2000" b="1" i="1" dirty="0"/>
              <a:t>, aprile &gt; </a:t>
            </a:r>
            <a:r>
              <a:rPr lang="it-IT" sz="2000" b="1" i="1" dirty="0" err="1"/>
              <a:t>abbrile</a:t>
            </a:r>
            <a:r>
              <a:rPr lang="it-IT" sz="2000" b="1" i="1" dirty="0"/>
              <a:t>, cugino &gt; </a:t>
            </a:r>
            <a:r>
              <a:rPr lang="it-IT" sz="2000" b="1" i="1" dirty="0" err="1"/>
              <a:t>cuggino</a:t>
            </a:r>
            <a:r>
              <a:rPr lang="it-IT" sz="2000" b="1" dirty="0"/>
              <a:t> etc.).</a:t>
            </a:r>
            <a:endParaRPr lang="it-IT" sz="2000" dirty="0"/>
          </a:p>
        </p:txBody>
      </p:sp>
      <p:pic>
        <p:nvPicPr>
          <p:cNvPr id="5" name="Immagine 4" descr="gemin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2843808" cy="21328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magine 5" descr="im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941168"/>
            <a:ext cx="3017953" cy="1727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consonantes dobl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573016"/>
            <a:ext cx="2286000" cy="128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F645DF1-E3BB-48D8-BE0E-6206CF55E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i="1" dirty="0" err="1">
                <a:solidFill>
                  <a:srgbClr val="00B050"/>
                </a:solidFill>
              </a:rPr>
              <a:t>Lez</a:t>
            </a:r>
            <a:r>
              <a:rPr lang="it-IT" sz="3200" b="1" i="1" dirty="0">
                <a:solidFill>
                  <a:srgbClr val="00B050"/>
                </a:solidFill>
              </a:rPr>
              <a:t>. 5: Liscia o…raddoppia?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6A86C322-13B6-427E-9FBB-209551673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2CB5-84BC-4296-96BA-627880BD98E5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B493A67-4890-470F-8C53-5C4BECB6C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481499"/>
            <a:ext cx="4038600" cy="4681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dirty="0"/>
              <a:t>Un indispensabile sussidio per scoprire tutti i segni duplicanti del Napolitano è anche:</a:t>
            </a:r>
          </a:p>
          <a:p>
            <a:pPr algn="ctr"/>
            <a:r>
              <a:rPr lang="it-IT" sz="2000" dirty="0"/>
              <a:t>Salvatore ARGENZIANO</a:t>
            </a:r>
          </a:p>
          <a:p>
            <a:pPr marL="0" indent="0" algn="ctr">
              <a:buNone/>
            </a:pPr>
            <a:r>
              <a:rPr lang="it-IT" sz="2000" b="1" i="1" dirty="0"/>
              <a:t>Grafia e Grammatica Napoletana</a:t>
            </a:r>
          </a:p>
          <a:p>
            <a:pPr marL="0" indent="0" algn="ctr">
              <a:buNone/>
            </a:pPr>
            <a:r>
              <a:rPr lang="it-IT" sz="2000" dirty="0"/>
              <a:t>08 - Raddoppiamento Consonantico Iniziale</a:t>
            </a:r>
          </a:p>
          <a:p>
            <a:pPr marL="0" indent="0" algn="ctr">
              <a:buNone/>
            </a:pPr>
            <a:r>
              <a:rPr lang="it-IT" sz="2000" dirty="0"/>
              <a:t>-----</a:t>
            </a:r>
          </a:p>
          <a:p>
            <a:pPr marL="0" indent="0" algn="ctr">
              <a:buNone/>
            </a:pPr>
            <a:r>
              <a:rPr lang="it-IT" sz="2000" dirty="0"/>
              <a:t>(scaricabile all’indirizzo internet: </a:t>
            </a:r>
            <a:r>
              <a:rPr lang="it-IT" sz="2000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https://www.academia.edu/34680941/Grafia_e_Grammatica_Napoletana_-_STAMPA</a:t>
            </a:r>
            <a:r>
              <a:rPr lang="it-IT" sz="2000" dirty="0">
                <a:solidFill>
                  <a:srgbClr val="C00000"/>
                </a:solidFill>
              </a:rPr>
              <a:t>  </a:t>
            </a:r>
            <a:r>
              <a:rPr lang="it-IT" sz="2000" dirty="0"/>
              <a:t>)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xmlns="" id="{8E4585C6-645B-426F-909D-31E8D0962D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371599"/>
            <a:ext cx="3541966" cy="5012329"/>
          </a:xfrm>
        </p:spPr>
      </p:pic>
    </p:spTree>
    <p:extLst>
      <p:ext uri="{BB962C8B-B14F-4D97-AF65-F5344CB8AC3E}">
        <p14:creationId xmlns:p14="http://schemas.microsoft.com/office/powerpoint/2010/main" val="29531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err="1">
                <a:solidFill>
                  <a:srgbClr val="00A44A"/>
                </a:solidFill>
              </a:rPr>
              <a:t>Lez</a:t>
            </a:r>
            <a:r>
              <a:rPr lang="it-IT" sz="3200" b="1" dirty="0">
                <a:solidFill>
                  <a:srgbClr val="00A44A"/>
                </a:solidFill>
              </a:rPr>
              <a:t>. 5: </a:t>
            </a:r>
            <a:r>
              <a:rPr lang="it-IT" sz="3200" b="1" i="1" dirty="0">
                <a:solidFill>
                  <a:srgbClr val="00A44A"/>
                </a:solidFill>
              </a:rPr>
              <a:t>Lascia </a:t>
            </a:r>
            <a:r>
              <a:rPr lang="it-IT" sz="3200" b="1" i="1" dirty="0" err="1">
                <a:solidFill>
                  <a:srgbClr val="00A44A"/>
                </a:solidFill>
              </a:rPr>
              <a:t>o…raddoppia</a:t>
            </a:r>
            <a:r>
              <a:rPr lang="it-IT" sz="3200" b="1" i="1" dirty="0">
                <a:solidFill>
                  <a:srgbClr val="00A44A"/>
                </a:solidFill>
              </a:rPr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i="1" dirty="0"/>
              <a:t>  </a:t>
            </a:r>
            <a:r>
              <a:rPr lang="it-IT" sz="4500" b="1" i="1" dirty="0"/>
              <a:t>Raffaele Viviani - Amici</a:t>
            </a:r>
            <a:r>
              <a:rPr lang="it-IT" sz="4500" b="1" i="1" dirty="0">
                <a:solidFill>
                  <a:srgbClr val="C00000"/>
                </a:solidFill>
              </a:rPr>
              <a:t>z</a:t>
            </a:r>
            <a:r>
              <a:rPr lang="it-IT" sz="4500" b="1" i="1" dirty="0"/>
              <a:t>ia</a:t>
            </a:r>
          </a:p>
          <a:p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Amici</a:t>
            </a:r>
            <a:r>
              <a:rPr lang="it-IT" b="1" dirty="0">
                <a:solidFill>
                  <a:srgbClr val="C00000"/>
                </a:solidFill>
              </a:rPr>
              <a:t>z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ia è n'acqua chiara,</a:t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cristallina, trasparente,</a:t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s'appanna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dint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'a niente</a:t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pirciò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ch’è cosa rara.</a:t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Cchiù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'amici</a:t>
            </a:r>
            <a:r>
              <a:rPr lang="it-IT" b="1" dirty="0">
                <a:solidFill>
                  <a:srgbClr val="C00000"/>
                </a:solidFill>
              </a:rPr>
              <a:t>z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ia è bella e </a:t>
            </a:r>
            <a:r>
              <a:rPr lang="it-IT" b="1" dirty="0">
                <a:solidFill>
                  <a:srgbClr val="C00000"/>
                </a:solidFill>
              </a:rPr>
              <a:t>c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ara,</a:t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cchiù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 sporca facilmente:</a:t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'</a:t>
            </a:r>
            <a:r>
              <a:rPr lang="it-IT" b="1" dirty="0" err="1">
                <a:solidFill>
                  <a:srgbClr val="C00000"/>
                </a:solidFill>
              </a:rPr>
              <a:t>mm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isturata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'a tanta </a:t>
            </a:r>
            <a:r>
              <a:rPr lang="it-IT" b="1" dirty="0">
                <a:solidFill>
                  <a:srgbClr val="C00000"/>
                </a:solidFill>
              </a:rPr>
              <a:t>g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ente</a:t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 lassa 'a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vocca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amara.</a:t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 'a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vò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limpida 'e durata,</a:t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' 'a sfruttasse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pè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b="1" dirty="0" err="1">
                <a:solidFill>
                  <a:srgbClr val="C00000"/>
                </a:solidFill>
              </a:rPr>
              <a:t>p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rufitto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s' 'a tenesse,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comm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'è nata,</a:t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dint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' 'o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core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E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llà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amicizia,</a:t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quanno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'o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calculo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sta </a:t>
            </a:r>
            <a:r>
              <a:rPr lang="it-IT" b="1" dirty="0">
                <a:solidFill>
                  <a:srgbClr val="C00000"/>
                </a:solidFill>
              </a:rPr>
              <a:t>z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itto,</a:t>
            </a:r>
            <a:b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nun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 sporca e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nun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s'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avvi</a:t>
            </a:r>
            <a:r>
              <a:rPr lang="it-IT" b="1" dirty="0" err="1">
                <a:solidFill>
                  <a:srgbClr val="C00000"/>
                </a:solidFill>
              </a:rPr>
              <a:t>z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ia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it-IT" b="1" i="1" u="sng" dirty="0">
                <a:solidFill>
                  <a:srgbClr val="7030A0"/>
                </a:solidFill>
                <a:hlinkClick r:id="rId3"/>
              </a:rPr>
              <a:t>da </a:t>
            </a:r>
            <a:r>
              <a:rPr lang="it-IT" b="1" i="1" u="sng" dirty="0" err="1">
                <a:solidFill>
                  <a:srgbClr val="7030A0"/>
                </a:solidFill>
                <a:hlinkClick r:id="rId3"/>
              </a:rPr>
              <a:t>PensieriParole</a:t>
            </a:r>
            <a:r>
              <a:rPr lang="it-IT" b="1" i="1" u="sng" dirty="0">
                <a:solidFill>
                  <a:srgbClr val="7030A0"/>
                </a:solidFill>
                <a:hlinkClick r:id="rId3"/>
              </a:rPr>
              <a:t> &lt;http://www.pensieriparole.it/poesie/poesie-vernacolari/poesia-13557?</a:t>
            </a:r>
            <a:r>
              <a:rPr lang="it-IT" b="1" i="1" u="sng" dirty="0" err="1">
                <a:solidFill>
                  <a:srgbClr val="7030A0"/>
                </a:solidFill>
                <a:hlinkClick r:id="rId3"/>
              </a:rPr>
              <a:t>f=a</a:t>
            </a:r>
            <a:r>
              <a:rPr lang="it-IT" b="1" i="1" u="sng" dirty="0">
                <a:solidFill>
                  <a:srgbClr val="7030A0"/>
                </a:solidFill>
                <a:hlinkClick r:id="rId3"/>
              </a:rPr>
              <a:t>:3572&gt;</a:t>
            </a:r>
            <a:endParaRPr lang="it-IT" b="1" i="1" u="sng" dirty="0">
              <a:solidFill>
                <a:srgbClr val="7030A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2CB5-84BC-4296-96BA-627880BD98E5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5" name="Immagine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1988840"/>
            <a:ext cx="4559847" cy="34154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366</TotalTime>
  <Words>948</Words>
  <Application>Microsoft Office PowerPoint</Application>
  <PresentationFormat>Presentazione su schermo (4:3)</PresentationFormat>
  <Paragraphs>74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Città</vt:lpstr>
      <vt:lpstr>Prof. Ermete Ferraro Corso di Lingua e Cultura Napolitana</vt:lpstr>
      <vt:lpstr>Lez. 5: Liscia o…raddoppia?</vt:lpstr>
      <vt:lpstr>Lez. 5: Liscia o…raddoppia?</vt:lpstr>
      <vt:lpstr>Lez. 5: Liscia o…raddoppia?</vt:lpstr>
      <vt:lpstr>Lez. 5: Liscia o…raddoppia?</vt:lpstr>
      <vt:lpstr>Lez. 5: Liscia o…raddoppia?</vt:lpstr>
      <vt:lpstr>Lez. 5: Liscia o…raddoppia?</vt:lpstr>
      <vt:lpstr>Lez. 5: Liscia o…raddoppia?</vt:lpstr>
      <vt:lpstr>Lez. 5: Lascia o…raddoppia?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Ermete Ferraro Corso di Lingua e Cultura Napolitana</dc:title>
  <dc:creator>Ermete</dc:creator>
  <cp:lastModifiedBy>Guest</cp:lastModifiedBy>
  <cp:revision>44</cp:revision>
  <dcterms:created xsi:type="dcterms:W3CDTF">2017-03-19T18:19:19Z</dcterms:created>
  <dcterms:modified xsi:type="dcterms:W3CDTF">2023-12-18T08:39:29Z</dcterms:modified>
</cp:coreProperties>
</file>