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62" r:id="rId3"/>
    <p:sldId id="263" r:id="rId4"/>
    <p:sldId id="257" r:id="rId5"/>
    <p:sldId id="258" r:id="rId6"/>
    <p:sldId id="259"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8E44C-210F-4816-9FF6-5FC17D8891BE}" type="datetimeFigureOut">
              <a:rPr lang="it-IT" smtClean="0"/>
              <a:t>06/11/2023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3B058-7489-461C-A831-5130F12D474B}" type="slidenum">
              <a:rPr lang="it-IT" smtClean="0"/>
              <a:t>‹N›</a:t>
            </a:fld>
            <a:endParaRPr lang="it-IT"/>
          </a:p>
        </p:txBody>
      </p:sp>
    </p:spTree>
    <p:extLst>
      <p:ext uri="{BB962C8B-B14F-4D97-AF65-F5344CB8AC3E}">
        <p14:creationId xmlns:p14="http://schemas.microsoft.com/office/powerpoint/2010/main" val="125154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148C5D1-21C1-4112-9E03-A76F81E19624}"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C9324AA-C628-474D-85AD-025F727DFA6A}"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8A0284A-0BB7-453D-99C5-BA7E8198E74B}"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47DDB74-02F8-4A2D-9D1A-B3379E4455ED}"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083CD49-304C-4679-8414-17D55E85EA45}"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CD52ED8-3466-45B5-8CAE-4DAA3D79DD4C}"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C6DE9DE-263F-4F63-9B52-3777DB16E370}"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24FF7B8-CE6F-450C-95F0-8BF15EC9E5ED}"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623632-F5EE-4B63-AC8A-BEABF1801E1E}"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8FEA518-F569-4053-88DA-DC07D6F00F9B}"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E19972E-BB48-4E22-8D91-6BBA9C9A18F1}"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02CB625-2F8A-4E80-8DCB-8F6ACB7163FE}"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A401615-0526-4770-95E4-4ED179BE2493}"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B07D4-072B-45F3-9FD8-9DAE834288C7}" type="datetime1">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5BDCEC2-8A4C-4561-8830-29805B58BFB1}"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6BB1037-70FE-4746-83F0-42440B21C90A}"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985383-272E-457E-9F24-0CF36D56A80E}" type="datetime1">
              <a:rPr lang="en-US" smtClean="0"/>
              <a:t>11/6/2023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ransition spd="slow">
    <p:fade/>
  </p:transition>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cademia.edu/39364546/Letteratura_Napoletana_Mortella_dOrzolone_Nunziante_Pagano_1681_1756_"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25A3D9EA-B59A-D36B-A35B-63ED717E101A}"/>
              </a:ext>
            </a:extLst>
          </p:cNvPr>
          <p:cNvPicPr>
            <a:picLocks noChangeAspect="1"/>
          </p:cNvPicPr>
          <p:nvPr/>
        </p:nvPicPr>
        <p:blipFill>
          <a:blip r:embed="rId2"/>
          <a:stretch>
            <a:fillRect/>
          </a:stretch>
        </p:blipFill>
        <p:spPr>
          <a:xfrm>
            <a:off x="2353618" y="-565740"/>
            <a:ext cx="6004307" cy="6858000"/>
          </a:xfrm>
          <a:prstGeom prst="rect">
            <a:avLst/>
          </a:prstGeom>
        </p:spPr>
      </p:pic>
      <p:sp>
        <p:nvSpPr>
          <p:cNvPr id="2" name="Titolo 1">
            <a:extLst>
              <a:ext uri="{FF2B5EF4-FFF2-40B4-BE49-F238E27FC236}">
                <a16:creationId xmlns:a16="http://schemas.microsoft.com/office/drawing/2014/main" xmlns="" id="{D7481CCC-0859-777F-388C-2990A76EE573}"/>
              </a:ext>
            </a:extLst>
          </p:cNvPr>
          <p:cNvSpPr>
            <a:spLocks noGrp="1"/>
          </p:cNvSpPr>
          <p:nvPr>
            <p:ph type="ctrTitle"/>
          </p:nvPr>
        </p:nvSpPr>
        <p:spPr>
          <a:xfrm>
            <a:off x="618310" y="2411878"/>
            <a:ext cx="10511244" cy="1515687"/>
          </a:xfrm>
        </p:spPr>
        <p:txBody>
          <a:bodyPr/>
          <a:lstStyle/>
          <a:p>
            <a:pPr algn="ctr"/>
            <a:r>
              <a:rPr lang="it-IT" dirty="0">
                <a:effectLst>
                  <a:outerShdw blurRad="38100" dist="38100" dir="2700000" algn="tl">
                    <a:srgbClr val="000000">
                      <a:alpha val="43137"/>
                    </a:srgbClr>
                  </a:outerShdw>
                </a:effectLst>
              </a:rPr>
              <a:t>Breve panorama della letteratura napolitana dal XVI secolo in poi (2)</a:t>
            </a:r>
          </a:p>
        </p:txBody>
      </p:sp>
      <p:sp>
        <p:nvSpPr>
          <p:cNvPr id="5" name="Segnaposto numero diapositiva 4">
            <a:extLst>
              <a:ext uri="{FF2B5EF4-FFF2-40B4-BE49-F238E27FC236}">
                <a16:creationId xmlns:a16="http://schemas.microsoft.com/office/drawing/2014/main" xmlns="" id="{500FAD1C-9A5E-11EA-86FA-B37C305F4A84}"/>
              </a:ext>
            </a:extLst>
          </p:cNvPr>
          <p:cNvSpPr>
            <a:spLocks noGrp="1"/>
          </p:cNvSpPr>
          <p:nvPr>
            <p:ph type="sldNum" sz="quarter" idx="12"/>
          </p:nvPr>
        </p:nvSpPr>
        <p:spPr>
          <a:xfrm>
            <a:off x="11211943" y="6292260"/>
            <a:ext cx="683339" cy="365125"/>
          </a:xfrm>
        </p:spPr>
        <p:txBody>
          <a:bodyPr/>
          <a:lstStyle/>
          <a:p>
            <a:fld id="{D57F1E4F-1CFF-5643-939E-217C01CDF565}" type="slidenum">
              <a:rPr lang="en-US" sz="1800" smtClean="0">
                <a:solidFill>
                  <a:schemeClr val="tx1"/>
                </a:solidFill>
              </a:rPr>
              <a:pPr/>
              <a:t>1</a:t>
            </a:fld>
            <a:endParaRPr lang="en-US" sz="1800" dirty="0">
              <a:solidFill>
                <a:schemeClr val="tx1"/>
              </a:solidFill>
            </a:endParaRPr>
          </a:p>
        </p:txBody>
      </p:sp>
      <p:sp>
        <p:nvSpPr>
          <p:cNvPr id="8" name="CasellaDiTesto 7">
            <a:extLst>
              <a:ext uri="{FF2B5EF4-FFF2-40B4-BE49-F238E27FC236}">
                <a16:creationId xmlns:a16="http://schemas.microsoft.com/office/drawing/2014/main" xmlns="" id="{5802D0EA-3DDC-0481-C351-B1B37651B810}"/>
              </a:ext>
            </a:extLst>
          </p:cNvPr>
          <p:cNvSpPr txBox="1"/>
          <p:nvPr/>
        </p:nvSpPr>
        <p:spPr>
          <a:xfrm>
            <a:off x="-291424" y="5215042"/>
            <a:ext cx="11638066" cy="1077218"/>
          </a:xfrm>
          <a:prstGeom prst="rect">
            <a:avLst/>
          </a:prstGeom>
          <a:noFill/>
        </p:spPr>
        <p:txBody>
          <a:bodyPr wrap="square" rtlCol="0">
            <a:spAutoFit/>
          </a:bodyPr>
          <a:lstStyle/>
          <a:p>
            <a:pPr algn="ctr"/>
            <a:r>
              <a:rPr lang="it-IT" sz="3200" b="1" i="1" dirty="0">
                <a:effectLst>
                  <a:outerShdw blurRad="38100" dist="38100" dir="2700000" algn="tl">
                    <a:srgbClr val="000000">
                      <a:alpha val="43137"/>
                    </a:srgbClr>
                  </a:outerShdw>
                </a:effectLst>
              </a:rPr>
              <a:t>NUNZIANTE PAGANO (XVII SEC), </a:t>
            </a:r>
          </a:p>
          <a:p>
            <a:pPr algn="ctr"/>
            <a:r>
              <a:rPr lang="it-IT" sz="3200" b="1" i="1" dirty="0">
                <a:effectLst>
                  <a:outerShdw blurRad="38100" dist="38100" dir="2700000" algn="tl">
                    <a:srgbClr val="000000">
                      <a:alpha val="43137"/>
                    </a:srgbClr>
                  </a:outerShdw>
                </a:effectLst>
              </a:rPr>
              <a:t>«MORTELLA D’ORZOLONE»</a:t>
            </a:r>
          </a:p>
        </p:txBody>
      </p:sp>
    </p:spTree>
    <p:extLst>
      <p:ext uri="{BB962C8B-B14F-4D97-AF65-F5344CB8AC3E}">
        <p14:creationId xmlns:p14="http://schemas.microsoft.com/office/powerpoint/2010/main" val="138659533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09275EBD-E035-E830-6036-0801E807C7E2}"/>
              </a:ext>
            </a:extLst>
          </p:cNvPr>
          <p:cNvPicPr>
            <a:picLocks noChangeAspect="1"/>
          </p:cNvPicPr>
          <p:nvPr/>
        </p:nvPicPr>
        <p:blipFill>
          <a:blip r:embed="rId2"/>
          <a:stretch>
            <a:fillRect/>
          </a:stretch>
        </p:blipFill>
        <p:spPr>
          <a:xfrm>
            <a:off x="165463" y="123688"/>
            <a:ext cx="2147129" cy="3455535"/>
          </a:xfrm>
          <a:prstGeom prst="rect">
            <a:avLst/>
          </a:prstGeom>
          <a:ln>
            <a:noFill/>
          </a:ln>
          <a:effectLst>
            <a:outerShdw blurRad="292100" dist="139700" dir="2700000" algn="tl" rotWithShape="0">
              <a:srgbClr val="333333">
                <a:alpha val="65000"/>
              </a:srgbClr>
            </a:outerShdw>
          </a:effectLst>
        </p:spPr>
      </p:pic>
      <p:sp>
        <p:nvSpPr>
          <p:cNvPr id="4" name="Segnaposto numero diapositiva 3">
            <a:extLst>
              <a:ext uri="{FF2B5EF4-FFF2-40B4-BE49-F238E27FC236}">
                <a16:creationId xmlns:a16="http://schemas.microsoft.com/office/drawing/2014/main" xmlns="" id="{89F77957-0380-C2BD-8C88-E51BA1D55013}"/>
              </a:ext>
            </a:extLst>
          </p:cNvPr>
          <p:cNvSpPr>
            <a:spLocks noGrp="1"/>
          </p:cNvSpPr>
          <p:nvPr>
            <p:ph type="sldNum" sz="quarter" idx="12"/>
          </p:nvPr>
        </p:nvSpPr>
        <p:spPr>
          <a:xfrm>
            <a:off x="11081314" y="6285202"/>
            <a:ext cx="683339" cy="365125"/>
          </a:xfrm>
        </p:spPr>
        <p:txBody>
          <a:bodyPr/>
          <a:lstStyle/>
          <a:p>
            <a:fld id="{519954A3-9DFD-4C44-94BA-B95130A3BA1C}" type="slidenum">
              <a:rPr lang="en-US" sz="2000" smtClean="0">
                <a:solidFill>
                  <a:schemeClr val="tx1"/>
                </a:solidFill>
              </a:rPr>
              <a:t>2</a:t>
            </a:fld>
            <a:endParaRPr lang="en-US" sz="2000" dirty="0">
              <a:solidFill>
                <a:schemeClr val="tx1"/>
              </a:solidFill>
            </a:endParaRPr>
          </a:p>
        </p:txBody>
      </p:sp>
      <p:sp>
        <p:nvSpPr>
          <p:cNvPr id="8" name="CasellaDiTesto 7">
            <a:extLst>
              <a:ext uri="{FF2B5EF4-FFF2-40B4-BE49-F238E27FC236}">
                <a16:creationId xmlns:a16="http://schemas.microsoft.com/office/drawing/2014/main" xmlns="" id="{E3DC8DCB-7590-4189-4BD6-70F29ADE8372}"/>
              </a:ext>
            </a:extLst>
          </p:cNvPr>
          <p:cNvSpPr txBox="1"/>
          <p:nvPr/>
        </p:nvSpPr>
        <p:spPr>
          <a:xfrm>
            <a:off x="2312592" y="207673"/>
            <a:ext cx="9295308" cy="6617196"/>
          </a:xfrm>
          <a:prstGeom prst="rect">
            <a:avLst/>
          </a:prstGeom>
          <a:noFill/>
        </p:spPr>
        <p:txBody>
          <a:bodyPr wrap="square" rtlCol="0">
            <a:spAutoFit/>
          </a:bodyPr>
          <a:lstStyle/>
          <a:p>
            <a:r>
              <a:rPr lang="it-IT" sz="2000" b="1" dirty="0">
                <a:effectLst>
                  <a:outerShdw blurRad="38100" dist="38100" dir="2700000" algn="tl">
                    <a:srgbClr val="000000">
                      <a:alpha val="43137"/>
                    </a:srgbClr>
                  </a:outerShdw>
                </a:effectLst>
              </a:rPr>
              <a:t>PAGANO, Nunziante</a:t>
            </a:r>
          </a:p>
          <a:p>
            <a:r>
              <a:rPr lang="it-IT" sz="1500" dirty="0"/>
              <a:t>Nacque a Cava de’ Tirreni nel 1681, da Alessio e Teresa </a:t>
            </a:r>
            <a:r>
              <a:rPr lang="it-IT" sz="1500" dirty="0" err="1"/>
              <a:t>Trara</a:t>
            </a:r>
            <a:r>
              <a:rPr lang="it-IT" sz="1500" dirty="0"/>
              <a:t>. La famiglia, che fiorì per secoli nel territorio cavese, vantava tradizioni nel campo dell’arte muraria e della lavorazione dei tessuti. Dal matrimonio di Alessio e Teresa nacquero anche Michele, sacerdote, Saverio, Ferdinando e Giacomo, tutti vissuti a Cava […] Soprattutto grazie alla reputazione di cui godette in ambito cittadino come cultore del vernacolo, fu cavaliere e sindaco dell’Accademia del Portico della Stadera, con lo pseudonimo di </a:t>
            </a:r>
            <a:r>
              <a:rPr lang="it-IT" sz="1500" dirty="0" err="1"/>
              <a:t>Abuzio</a:t>
            </a:r>
            <a:r>
              <a:rPr lang="it-IT" sz="1500" dirty="0"/>
              <a:t> </a:t>
            </a:r>
            <a:r>
              <a:rPr lang="it-IT" sz="1500" dirty="0" err="1"/>
              <a:t>Arzura</a:t>
            </a:r>
            <a:r>
              <a:rPr lang="it-IT" sz="1500" dirty="0"/>
              <a:t> con cui si firmò nei frontespizi di tutte le sue opere […] La prima opera di Pagano fu pubblicata nel 1746: Le </a:t>
            </a:r>
            <a:r>
              <a:rPr lang="it-IT" sz="1500" dirty="0" err="1"/>
              <a:t>bbinte</a:t>
            </a:r>
            <a:r>
              <a:rPr lang="it-IT" sz="1500" dirty="0"/>
              <a:t> rotola de lo </a:t>
            </a:r>
            <a:r>
              <a:rPr lang="it-IT" sz="1500" dirty="0" err="1"/>
              <a:t>valanzone</a:t>
            </a:r>
            <a:r>
              <a:rPr lang="it-IT" sz="1500" dirty="0"/>
              <a:t>, </a:t>
            </a:r>
            <a:r>
              <a:rPr lang="it-IT" sz="1500" dirty="0" err="1"/>
              <a:t>azzoè</a:t>
            </a:r>
            <a:r>
              <a:rPr lang="it-IT" sz="1500" dirty="0"/>
              <a:t> </a:t>
            </a:r>
            <a:r>
              <a:rPr lang="it-IT" sz="1500" dirty="0" err="1"/>
              <a:t>commiento</a:t>
            </a:r>
            <a:r>
              <a:rPr lang="it-IT" sz="1500" dirty="0"/>
              <a:t> ‘</a:t>
            </a:r>
            <a:r>
              <a:rPr lang="it-IT" sz="1500" dirty="0" err="1"/>
              <a:t>ncopp’a</a:t>
            </a:r>
            <a:r>
              <a:rPr lang="it-IT" sz="1500" dirty="0"/>
              <a:t> le </a:t>
            </a:r>
            <a:r>
              <a:rPr lang="it-IT" sz="1500" dirty="0" err="1"/>
              <a:t>bbinte</a:t>
            </a:r>
            <a:r>
              <a:rPr lang="it-IT" sz="1500" dirty="0"/>
              <a:t> </a:t>
            </a:r>
            <a:r>
              <a:rPr lang="it-IT" sz="1500" dirty="0" err="1"/>
              <a:t>nnorme</a:t>
            </a:r>
            <a:r>
              <a:rPr lang="it-IT" sz="1500" dirty="0"/>
              <a:t> de la Chiazza de lo </a:t>
            </a:r>
            <a:r>
              <a:rPr lang="it-IT" sz="1500" dirty="0" err="1"/>
              <a:t>Campejione</a:t>
            </a:r>
            <a:r>
              <a:rPr lang="it-IT" sz="1500" dirty="0"/>
              <a:t> (I venti rotoli del bilancione, cioè commento sulle venti norme della Piazza del Campione: Campione era il nome della stadera grande della Dogana e, per metonimia, anche del magistrato preposto al suo controllo). Si tratta di ampie illustrazioni in ottave delle 20 regole, destinate in prima istanza alla recitazione pubblica nel corso delle periodiche riunioni accademiche [Secondo l’abate Galiani: «</a:t>
            </a:r>
            <a:r>
              <a:rPr lang="it-IT" sz="1500" i="1" dirty="0"/>
              <a:t>Avea il Pagano una così grottesca e lepida figura, la voce tanto caricata, la declamazione tanto pulcinellesca, che era impossibile sentirlo recitare e non ridere. Grasso, paffuto, con sopracciglia nere, bocca larga, </a:t>
            </a:r>
            <a:r>
              <a:rPr lang="it-IT" sz="1500" i="1" dirty="0" err="1"/>
              <a:t>pirucca</a:t>
            </a:r>
            <a:r>
              <a:rPr lang="it-IT" sz="1500" i="1" dirty="0"/>
              <a:t> mal pettinata e storta, abito malconcio, chiunque se lo ricorda può contestare che portava scritta in viso l’ilarità e la buffoneria</a:t>
            </a:r>
            <a:r>
              <a:rPr lang="it-IT" sz="1500" dirty="0"/>
              <a:t>» […] Se le due opere citate offrono qualche appiglio per la ricostruzione della biografia di Pagano, in quanto membro dell’Accademia del Portico della Stadera, il poemetto («</a:t>
            </a:r>
            <a:r>
              <a:rPr lang="it-IT" sz="1500" dirty="0" err="1"/>
              <a:t>arroieco</a:t>
            </a:r>
            <a:r>
              <a:rPr lang="it-IT" sz="1500" dirty="0"/>
              <a:t>», cioè ‘eroico’) in ottave Mortella d’</a:t>
            </a:r>
            <a:r>
              <a:rPr lang="it-IT" sz="1500" dirty="0" err="1"/>
              <a:t>Orzolone</a:t>
            </a:r>
            <a:r>
              <a:rPr lang="it-IT" sz="1500" dirty="0"/>
              <a:t> (Napoli 1748) e il dramma pastorale o «</a:t>
            </a:r>
            <a:r>
              <a:rPr lang="it-IT" sz="1500" dirty="0" err="1"/>
              <a:t>chélleta</a:t>
            </a:r>
            <a:r>
              <a:rPr lang="it-IT" sz="1500" dirty="0"/>
              <a:t> </a:t>
            </a:r>
            <a:r>
              <a:rPr lang="it-IT" sz="1500" dirty="0" err="1"/>
              <a:t>tragecommeca</a:t>
            </a:r>
            <a:r>
              <a:rPr lang="it-IT" sz="1500" dirty="0"/>
              <a:t>» (‘favola tragicomica’) La Fenizia (ibid. 1749) sembrano frutto dell’«arcadica solitudine» (Malato, 1989, p. 5 ) in cui l’autore si confinò nella sua tenuta dei Calori dopo la morte della moglie. Opere di non eccelso livello letterario e di un po’ stanca matrice tradizionale, furono nondimeno valutate da Michele Scherillo (1878, pp. 308 ss.) con straordinario favore: per la Mortella Scherillo azzardò accostamenti entusiastici addirittura a Pontano e a Sannazaro, oltre che alla pittura campestre di Salvator Rosa. Più pertinente, per il dramma pastorale, il riferimento dall’autore stesso suggerito al modello della Rosa di Giulio Cesare Cortese, magari rimpolpato dalla concreta esperienza della vita campestre e delle figure dei villani maturata nel volontario ritiro ai Calori. Pagano morì a Napoli l’11 agosto 1756.</a:t>
            </a:r>
          </a:p>
          <a:p>
            <a:endParaRPr lang="it-IT" sz="1400" dirty="0"/>
          </a:p>
        </p:txBody>
      </p:sp>
    </p:spTree>
    <p:extLst>
      <p:ext uri="{BB962C8B-B14F-4D97-AF65-F5344CB8AC3E}">
        <p14:creationId xmlns:p14="http://schemas.microsoft.com/office/powerpoint/2010/main" val="74121204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237C9B7C-184E-967F-BE92-C40028616006}"/>
              </a:ext>
            </a:extLst>
          </p:cNvPr>
          <p:cNvSpPr>
            <a:spLocks noGrp="1"/>
          </p:cNvSpPr>
          <p:nvPr>
            <p:ph type="sldNum" sz="quarter" idx="12"/>
          </p:nvPr>
        </p:nvSpPr>
        <p:spPr/>
        <p:txBody>
          <a:bodyPr/>
          <a:lstStyle/>
          <a:p>
            <a:fld id="{519954A3-9DFD-4C44-94BA-B95130A3BA1C}" type="slidenum">
              <a:rPr lang="en-US" smtClean="0"/>
              <a:t>3</a:t>
            </a:fld>
            <a:endParaRPr lang="en-US" dirty="0"/>
          </a:p>
        </p:txBody>
      </p:sp>
      <p:pic>
        <p:nvPicPr>
          <p:cNvPr id="6" name="Immagine 5">
            <a:extLst>
              <a:ext uri="{FF2B5EF4-FFF2-40B4-BE49-F238E27FC236}">
                <a16:creationId xmlns:a16="http://schemas.microsoft.com/office/drawing/2014/main" xmlns="" id="{855E27D5-3510-5647-49BF-C9036C2B295F}"/>
              </a:ext>
            </a:extLst>
          </p:cNvPr>
          <p:cNvPicPr>
            <a:picLocks noChangeAspect="1"/>
          </p:cNvPicPr>
          <p:nvPr/>
        </p:nvPicPr>
        <p:blipFill>
          <a:blip r:embed="rId2"/>
          <a:stretch>
            <a:fillRect/>
          </a:stretch>
        </p:blipFill>
        <p:spPr>
          <a:xfrm>
            <a:off x="522514" y="634062"/>
            <a:ext cx="8896465" cy="6223938"/>
          </a:xfrm>
          <a:prstGeom prst="rect">
            <a:avLst/>
          </a:prstGeom>
        </p:spPr>
      </p:pic>
    </p:spTree>
    <p:extLst>
      <p:ext uri="{BB962C8B-B14F-4D97-AF65-F5344CB8AC3E}">
        <p14:creationId xmlns:p14="http://schemas.microsoft.com/office/powerpoint/2010/main" val="141316109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21B712-1163-37F7-E770-DB972645D818}"/>
              </a:ext>
            </a:extLst>
          </p:cNvPr>
          <p:cNvSpPr>
            <a:spLocks noGrp="1"/>
          </p:cNvSpPr>
          <p:nvPr>
            <p:ph type="title"/>
          </p:nvPr>
        </p:nvSpPr>
        <p:spPr>
          <a:xfrm>
            <a:off x="400593" y="165463"/>
            <a:ext cx="9152709" cy="1445623"/>
          </a:xfrm>
        </p:spPr>
        <p:txBody>
          <a:bodyPr>
            <a:normAutofit fontScale="90000"/>
          </a:bodyPr>
          <a:lstStyle/>
          <a:p>
            <a:pPr algn="ctr"/>
            <a:r>
              <a:rPr lang="it-IT" dirty="0"/>
              <a:t>       N. PAGANO (1671-1756)</a:t>
            </a:r>
            <a:br>
              <a:rPr lang="it-IT" dirty="0"/>
            </a:br>
            <a:r>
              <a:rPr lang="it-IT" dirty="0"/>
              <a:t> </a:t>
            </a:r>
            <a:r>
              <a:rPr lang="it-IT" dirty="0">
                <a:solidFill>
                  <a:schemeClr val="accent3">
                    <a:lumMod val="75000"/>
                  </a:schemeClr>
                </a:solidFill>
                <a:effectLst>
                  <a:outerShdw blurRad="38100" dist="38100" dir="2700000" algn="tl">
                    <a:srgbClr val="000000">
                      <a:alpha val="43137"/>
                    </a:srgbClr>
                  </a:outerShdw>
                </a:effectLst>
              </a:rPr>
              <a:t>«</a:t>
            </a:r>
            <a:r>
              <a:rPr lang="it-IT" i="1" dirty="0">
                <a:solidFill>
                  <a:schemeClr val="accent3">
                    <a:lumMod val="75000"/>
                  </a:schemeClr>
                </a:solidFill>
                <a:effectLst>
                  <a:outerShdw blurRad="38100" dist="38100" dir="2700000" algn="tl">
                    <a:srgbClr val="000000">
                      <a:alpha val="43137"/>
                    </a:srgbClr>
                  </a:outerShdw>
                </a:effectLst>
              </a:rPr>
              <a:t>MORTELLA D’ORZOLONE – </a:t>
            </a:r>
            <a:r>
              <a:rPr lang="it-IT" i="1" dirty="0" err="1">
                <a:solidFill>
                  <a:schemeClr val="accent3">
                    <a:lumMod val="75000"/>
                  </a:schemeClr>
                </a:solidFill>
                <a:effectLst>
                  <a:outerShdw blurRad="38100" dist="38100" dir="2700000" algn="tl">
                    <a:srgbClr val="000000">
                      <a:alpha val="43137"/>
                    </a:srgbClr>
                  </a:outerShdw>
                </a:effectLst>
              </a:rPr>
              <a:t>Poemma</a:t>
            </a:r>
            <a:r>
              <a:rPr lang="it-IT" i="1" dirty="0">
                <a:solidFill>
                  <a:schemeClr val="accent3">
                    <a:lumMod val="75000"/>
                  </a:schemeClr>
                </a:solidFill>
                <a:effectLst>
                  <a:outerShdw blurRad="38100" dist="38100" dir="2700000" algn="tl">
                    <a:srgbClr val="000000">
                      <a:alpha val="43137"/>
                    </a:srgbClr>
                  </a:outerShdw>
                </a:effectLst>
              </a:rPr>
              <a:t> </a:t>
            </a:r>
            <a:r>
              <a:rPr lang="it-IT" i="1" dirty="0" err="1">
                <a:solidFill>
                  <a:schemeClr val="accent3">
                    <a:lumMod val="75000"/>
                  </a:schemeClr>
                </a:solidFill>
                <a:effectLst>
                  <a:outerShdw blurRad="38100" dist="38100" dir="2700000" algn="tl">
                    <a:srgbClr val="000000">
                      <a:alpha val="43137"/>
                    </a:srgbClr>
                  </a:outerShdw>
                </a:effectLst>
              </a:rPr>
              <a:t>arrojeco</a:t>
            </a:r>
            <a:r>
              <a:rPr lang="it-IT" dirty="0">
                <a:solidFill>
                  <a:schemeClr val="accent3">
                    <a:lumMod val="75000"/>
                  </a:schemeClr>
                </a:solidFill>
                <a:effectLst>
                  <a:outerShdw blurRad="38100" dist="38100" dir="2700000" algn="tl">
                    <a:srgbClr val="000000">
                      <a:alpha val="43137"/>
                    </a:srgbClr>
                  </a:outerShdw>
                </a:effectLst>
              </a:rPr>
              <a:t>»</a:t>
            </a:r>
          </a:p>
        </p:txBody>
      </p:sp>
      <p:sp>
        <p:nvSpPr>
          <p:cNvPr id="4" name="Segnaposto numero diapositiva 3">
            <a:extLst>
              <a:ext uri="{FF2B5EF4-FFF2-40B4-BE49-F238E27FC236}">
                <a16:creationId xmlns:a16="http://schemas.microsoft.com/office/drawing/2014/main" xmlns="" id="{2BFE49BA-02FB-E823-26AC-A1624E377621}"/>
              </a:ext>
            </a:extLst>
          </p:cNvPr>
          <p:cNvSpPr>
            <a:spLocks noGrp="1"/>
          </p:cNvSpPr>
          <p:nvPr>
            <p:ph type="sldNum" sz="quarter" idx="12"/>
          </p:nvPr>
        </p:nvSpPr>
        <p:spPr>
          <a:xfrm>
            <a:off x="11172997" y="6311328"/>
            <a:ext cx="683339" cy="365125"/>
          </a:xfrm>
        </p:spPr>
        <p:txBody>
          <a:bodyPr/>
          <a:lstStyle/>
          <a:p>
            <a:fld id="{519954A3-9DFD-4C44-94BA-B95130A3BA1C}" type="slidenum">
              <a:rPr lang="en-US" sz="2000" smtClean="0">
                <a:solidFill>
                  <a:schemeClr val="tx1"/>
                </a:solidFill>
              </a:rPr>
              <a:t>4</a:t>
            </a:fld>
            <a:endParaRPr lang="en-US" sz="2000" dirty="0">
              <a:solidFill>
                <a:schemeClr val="tx1"/>
              </a:solidFill>
            </a:endParaRPr>
          </a:p>
        </p:txBody>
      </p:sp>
      <p:sp>
        <p:nvSpPr>
          <p:cNvPr id="9" name="Segnaposto contenuto 8">
            <a:extLst>
              <a:ext uri="{FF2B5EF4-FFF2-40B4-BE49-F238E27FC236}">
                <a16:creationId xmlns:a16="http://schemas.microsoft.com/office/drawing/2014/main" xmlns="" id="{1E79419D-2B34-F354-F8D1-14983F59A4FF}"/>
              </a:ext>
            </a:extLst>
          </p:cNvPr>
          <p:cNvSpPr>
            <a:spLocks noGrp="1"/>
          </p:cNvSpPr>
          <p:nvPr>
            <p:ph idx="1"/>
          </p:nvPr>
        </p:nvSpPr>
        <p:spPr>
          <a:xfrm>
            <a:off x="677333" y="1262743"/>
            <a:ext cx="10190964" cy="5529943"/>
          </a:xfrm>
        </p:spPr>
        <p:txBody>
          <a:bodyPr>
            <a:noAutofit/>
          </a:bodyPr>
          <a:lstStyle/>
          <a:p>
            <a:pPr marL="0" indent="0">
              <a:buNone/>
            </a:pPr>
            <a:r>
              <a:rPr lang="it-IT" sz="1400" dirty="0">
                <a:latin typeface="Arial Black" panose="020B0A04020102020204" pitchFamily="34" charset="0"/>
              </a:rPr>
              <a:t>Sto bello figlio </a:t>
            </a:r>
            <a:r>
              <a:rPr lang="it-IT" sz="1400" dirty="0" err="1">
                <a:latin typeface="Arial Black" panose="020B0A04020102020204" pitchFamily="34" charset="0"/>
              </a:rPr>
              <a:t>ditto</a:t>
            </a:r>
            <a:r>
              <a:rPr lang="it-IT" sz="1400" dirty="0">
                <a:latin typeface="Arial Black" panose="020B0A04020102020204" pitchFamily="34" charset="0"/>
              </a:rPr>
              <a:t> era </a:t>
            </a:r>
            <a:r>
              <a:rPr lang="it-IT" sz="1400" dirty="0" err="1">
                <a:latin typeface="Arial Black" panose="020B0A04020102020204" pitchFamily="34" charset="0"/>
              </a:rPr>
              <a:t>Cianniello</a:t>
            </a:r>
            <a:endParaRPr lang="it-IT" sz="1400" dirty="0">
              <a:latin typeface="Arial Black" panose="020B0A04020102020204" pitchFamily="34" charset="0"/>
            </a:endParaRPr>
          </a:p>
          <a:p>
            <a:pPr marL="0" indent="0">
              <a:buNone/>
            </a:pPr>
            <a:r>
              <a:rPr lang="it-IT" sz="1400" dirty="0">
                <a:latin typeface="Arial Black" panose="020B0A04020102020204" pitchFamily="34" charset="0"/>
              </a:rPr>
              <a:t>Da lo </a:t>
            </a:r>
            <a:r>
              <a:rPr lang="it-IT" sz="1400" dirty="0" err="1">
                <a:highlight>
                  <a:srgbClr val="FFFF00"/>
                </a:highlight>
                <a:latin typeface="Arial Black" panose="020B0A04020102020204" pitchFamily="34" charset="0"/>
              </a:rPr>
              <a:t>Vavone</a:t>
            </a:r>
            <a:r>
              <a:rPr lang="it-IT" sz="1400" dirty="0">
                <a:latin typeface="Arial Black" panose="020B0A04020102020204" pitchFamily="34" charset="0"/>
              </a:rPr>
              <a:t> </a:t>
            </a:r>
            <a:r>
              <a:rPr lang="it-IT" sz="1400" dirty="0" err="1">
                <a:latin typeface="Arial Black" panose="020B0A04020102020204" pitchFamily="34" charset="0"/>
              </a:rPr>
              <a:t>suio</a:t>
            </a:r>
            <a:r>
              <a:rPr lang="it-IT" sz="1400" dirty="0">
                <a:latin typeface="Arial Black" panose="020B0A04020102020204" pitchFamily="34" charset="0"/>
              </a:rPr>
              <a:t> </a:t>
            </a:r>
            <a:r>
              <a:rPr lang="it-IT" sz="1400" dirty="0" err="1">
                <a:latin typeface="Arial Black" panose="020B0A04020102020204" pitchFamily="34" charset="0"/>
              </a:rPr>
              <a:t>ditto</a:t>
            </a:r>
            <a:r>
              <a:rPr lang="it-IT" sz="1400" dirty="0">
                <a:latin typeface="Arial Black" panose="020B0A04020102020204" pitchFamily="34" charset="0"/>
              </a:rPr>
              <a:t> </a:t>
            </a:r>
            <a:r>
              <a:rPr lang="it-IT" sz="1400" dirty="0" err="1">
                <a:latin typeface="Arial Black" panose="020B0A04020102020204" pitchFamily="34" charset="0"/>
              </a:rPr>
              <a:t>Giovanne</a:t>
            </a:r>
            <a:r>
              <a:rPr lang="it-IT" sz="1400" dirty="0">
                <a:latin typeface="Arial Black" panose="020B0A04020102020204" pitchFamily="34" charset="0"/>
              </a:rPr>
              <a:t>; (nonno)</a:t>
            </a:r>
          </a:p>
          <a:p>
            <a:pPr marL="0" indent="0">
              <a:buNone/>
            </a:pPr>
            <a:r>
              <a:rPr lang="it-IT" sz="1400" dirty="0" err="1">
                <a:highlight>
                  <a:srgbClr val="FFFF00"/>
                </a:highlight>
                <a:latin typeface="Arial Black" panose="020B0A04020102020204" pitchFamily="34" charset="0"/>
              </a:rPr>
              <a:t>Sbrinco</a:t>
            </a:r>
            <a:r>
              <a:rPr lang="it-IT" sz="1400" dirty="0">
                <a:latin typeface="Arial Black" panose="020B0A04020102020204" pitchFamily="34" charset="0"/>
              </a:rPr>
              <a:t>, </a:t>
            </a:r>
            <a:r>
              <a:rPr lang="it-IT" sz="1400" dirty="0" err="1">
                <a:latin typeface="Arial Black" panose="020B0A04020102020204" pitchFamily="34" charset="0"/>
              </a:rPr>
              <a:t>jentile</a:t>
            </a:r>
            <a:r>
              <a:rPr lang="it-IT" sz="1400" dirty="0">
                <a:latin typeface="Arial Black" panose="020B0A04020102020204" pitchFamily="34" charset="0"/>
              </a:rPr>
              <a:t>, e </a:t>
            </a:r>
            <a:r>
              <a:rPr lang="it-IT" sz="1400" dirty="0" err="1">
                <a:latin typeface="Arial Black" panose="020B0A04020102020204" pitchFamily="34" charset="0"/>
              </a:rPr>
              <a:t>comme</a:t>
            </a:r>
            <a:r>
              <a:rPr lang="it-IT" sz="1400" dirty="0">
                <a:latin typeface="Arial Black" panose="020B0A04020102020204" pitchFamily="34" charset="0"/>
              </a:rPr>
              <a:t> ad essa bello, (agile)</a:t>
            </a:r>
          </a:p>
          <a:p>
            <a:pPr marL="0" indent="0">
              <a:buNone/>
            </a:pPr>
            <a:r>
              <a:rPr lang="it-IT" sz="1400" dirty="0">
                <a:latin typeface="Arial Black" panose="020B0A04020102020204" pitchFamily="34" charset="0"/>
              </a:rPr>
              <a:t>E </a:t>
            </a:r>
            <a:r>
              <a:rPr lang="it-IT" sz="1400" dirty="0" err="1">
                <a:latin typeface="Arial Black" panose="020B0A04020102020204" pitchFamily="34" charset="0"/>
              </a:rPr>
              <a:t>ccomme</a:t>
            </a:r>
            <a:r>
              <a:rPr lang="it-IT" sz="1400" dirty="0">
                <a:latin typeface="Arial Black" panose="020B0A04020102020204" pitchFamily="34" charset="0"/>
              </a:rPr>
              <a:t> ad essa </a:t>
            </a:r>
            <a:r>
              <a:rPr lang="it-IT" sz="1400" dirty="0" err="1">
                <a:latin typeface="Arial Black" panose="020B0A04020102020204" pitchFamily="34" charset="0"/>
              </a:rPr>
              <a:t>avea</a:t>
            </a:r>
            <a:r>
              <a:rPr lang="it-IT" sz="1400" dirty="0">
                <a:latin typeface="Arial Black" panose="020B0A04020102020204" pitchFamily="34" charset="0"/>
              </a:rPr>
              <a:t> </a:t>
            </a:r>
            <a:r>
              <a:rPr lang="it-IT" sz="1400" dirty="0" err="1">
                <a:latin typeface="Arial Black" panose="020B0A04020102020204" pitchFamily="34" charset="0"/>
              </a:rPr>
              <a:t>decedott’anne</a:t>
            </a:r>
            <a:r>
              <a:rPr lang="it-IT" sz="1400" dirty="0">
                <a:latin typeface="Arial Black" panose="020B0A04020102020204" pitchFamily="34" charset="0"/>
              </a:rPr>
              <a:t>.</a:t>
            </a:r>
          </a:p>
          <a:p>
            <a:pPr marL="0" indent="0">
              <a:buNone/>
            </a:pPr>
            <a:r>
              <a:rPr lang="it-IT" sz="1400" dirty="0" err="1">
                <a:latin typeface="Arial Black" panose="020B0A04020102020204" pitchFamily="34" charset="0"/>
              </a:rPr>
              <a:t>Nfacce</a:t>
            </a:r>
            <a:r>
              <a:rPr lang="it-IT" sz="1400" dirty="0">
                <a:latin typeface="Arial Black" panose="020B0A04020102020204" pitchFamily="34" charset="0"/>
              </a:rPr>
              <a:t> lo </a:t>
            </a:r>
            <a:r>
              <a:rPr lang="it-IT" sz="1400" dirty="0" err="1">
                <a:latin typeface="Arial Black" panose="020B0A04020102020204" pitchFamily="34" charset="0"/>
              </a:rPr>
              <a:t>rrusso</a:t>
            </a:r>
            <a:r>
              <a:rPr lang="it-IT" sz="1400" dirty="0">
                <a:latin typeface="Arial Black" panose="020B0A04020102020204" pitchFamily="34" charset="0"/>
              </a:rPr>
              <a:t> </a:t>
            </a:r>
            <a:r>
              <a:rPr lang="it-IT" sz="1400" dirty="0" err="1">
                <a:latin typeface="Arial Black" panose="020B0A04020102020204" pitchFamily="34" charset="0"/>
              </a:rPr>
              <a:t>avea</a:t>
            </a:r>
            <a:r>
              <a:rPr lang="it-IT" sz="1400" dirty="0">
                <a:latin typeface="Arial Black" panose="020B0A04020102020204" pitchFamily="34" charset="0"/>
              </a:rPr>
              <a:t> lo </a:t>
            </a:r>
            <a:r>
              <a:rPr lang="it-IT" sz="1400" dirty="0" err="1">
                <a:latin typeface="Arial Black" panose="020B0A04020102020204" pitchFamily="34" charset="0"/>
              </a:rPr>
              <a:t>Guaglionciello</a:t>
            </a:r>
            <a:r>
              <a:rPr lang="it-IT" sz="1400" dirty="0">
                <a:latin typeface="Arial Black" panose="020B0A04020102020204" pitchFamily="34" charset="0"/>
              </a:rPr>
              <a:t>,</a:t>
            </a:r>
          </a:p>
          <a:p>
            <a:pPr marL="0" indent="0">
              <a:buNone/>
            </a:pPr>
            <a:r>
              <a:rPr lang="it-IT" sz="1400" dirty="0" err="1">
                <a:latin typeface="Arial Black" panose="020B0A04020102020204" pitchFamily="34" charset="0"/>
              </a:rPr>
              <a:t>Comme</a:t>
            </a:r>
            <a:r>
              <a:rPr lang="it-IT" sz="1400" dirty="0">
                <a:latin typeface="Arial Black" panose="020B0A04020102020204" pitchFamily="34" charset="0"/>
              </a:rPr>
              <a:t> de russo </a:t>
            </a:r>
            <a:r>
              <a:rPr lang="it-IT" sz="1400" dirty="0" err="1">
                <a:latin typeface="Arial Black" panose="020B0A04020102020204" pitchFamily="34" charset="0"/>
              </a:rPr>
              <a:t>ncuollo</a:t>
            </a:r>
            <a:r>
              <a:rPr lang="it-IT" sz="1400" dirty="0">
                <a:latin typeface="Arial Black" panose="020B0A04020102020204" pitchFamily="34" charset="0"/>
              </a:rPr>
              <a:t> </a:t>
            </a:r>
            <a:r>
              <a:rPr lang="it-IT" sz="1400" dirty="0" err="1">
                <a:latin typeface="Arial Black" panose="020B0A04020102020204" pitchFamily="34" charset="0"/>
              </a:rPr>
              <a:t>avea</a:t>
            </a:r>
            <a:r>
              <a:rPr lang="it-IT" sz="1400" dirty="0">
                <a:latin typeface="Arial Black" panose="020B0A04020102020204" pitchFamily="34" charset="0"/>
              </a:rPr>
              <a:t> li </a:t>
            </a:r>
            <a:r>
              <a:rPr lang="it-IT" sz="1400" dirty="0">
                <a:highlight>
                  <a:srgbClr val="FFFF00"/>
                </a:highlight>
                <a:latin typeface="Arial Black" panose="020B0A04020102020204" pitchFamily="34" charset="0"/>
              </a:rPr>
              <a:t>panne</a:t>
            </a:r>
            <a:r>
              <a:rPr lang="it-IT" sz="1400" dirty="0">
                <a:latin typeface="Arial Black" panose="020B0A04020102020204" pitchFamily="34" charset="0"/>
              </a:rPr>
              <a:t> (vestiti)</a:t>
            </a:r>
          </a:p>
          <a:p>
            <a:pPr marL="0" indent="0">
              <a:buNone/>
            </a:pPr>
            <a:r>
              <a:rPr lang="it-IT" sz="1400" dirty="0">
                <a:latin typeface="Arial Black" panose="020B0A04020102020204" pitchFamily="34" charset="0"/>
              </a:rPr>
              <a:t>Ca </a:t>
            </a:r>
            <a:r>
              <a:rPr lang="it-IT" sz="1400" dirty="0" err="1">
                <a:highlight>
                  <a:srgbClr val="FFFF00"/>
                </a:highlight>
                <a:latin typeface="Arial Black" panose="020B0A04020102020204" pitchFamily="34" charset="0"/>
              </a:rPr>
              <a:t>porzì</a:t>
            </a:r>
            <a:r>
              <a:rPr lang="it-IT" sz="1400" dirty="0">
                <a:latin typeface="Arial Black" panose="020B0A04020102020204" pitchFamily="34" charset="0"/>
              </a:rPr>
              <a:t> </a:t>
            </a:r>
            <a:r>
              <a:rPr lang="it-IT" sz="1400" dirty="0" err="1">
                <a:latin typeface="Arial Black" panose="020B0A04020102020204" pitchFamily="34" charset="0"/>
              </a:rPr>
              <a:t>ncore</a:t>
            </a:r>
            <a:r>
              <a:rPr lang="it-IT" sz="1400" dirty="0">
                <a:latin typeface="Arial Black" panose="020B0A04020102020204" pitchFamily="34" charset="0"/>
              </a:rPr>
              <a:t> ad isso la </a:t>
            </a:r>
            <a:r>
              <a:rPr lang="it-IT" sz="1400" dirty="0" err="1">
                <a:latin typeface="Arial Black" panose="020B0A04020102020204" pitchFamily="34" charset="0"/>
              </a:rPr>
              <a:t>frezzella</a:t>
            </a:r>
            <a:r>
              <a:rPr lang="it-IT" sz="1400" dirty="0">
                <a:latin typeface="Arial Black" panose="020B0A04020102020204" pitchFamily="34" charset="0"/>
              </a:rPr>
              <a:t> (anche)</a:t>
            </a:r>
          </a:p>
          <a:p>
            <a:pPr marL="0" indent="0">
              <a:buNone/>
            </a:pPr>
            <a:r>
              <a:rPr lang="it-IT" sz="1400" dirty="0" err="1">
                <a:latin typeface="Arial Black" panose="020B0A04020102020204" pitchFamily="34" charset="0"/>
              </a:rPr>
              <a:t>Terajele</a:t>
            </a:r>
            <a:r>
              <a:rPr lang="it-IT" sz="1400" dirty="0">
                <a:latin typeface="Arial Black" panose="020B0A04020102020204" pitchFamily="34" charset="0"/>
              </a:rPr>
              <a:t> ammore pe </a:t>
            </a:r>
            <a:r>
              <a:rPr lang="it-IT" sz="1400" dirty="0" err="1">
                <a:latin typeface="Arial Black" panose="020B0A04020102020204" pitchFamily="34" charset="0"/>
              </a:rPr>
              <a:t>na</a:t>
            </a:r>
            <a:r>
              <a:rPr lang="it-IT" sz="1400" dirty="0">
                <a:latin typeface="Arial Black" panose="020B0A04020102020204" pitchFamily="34" charset="0"/>
              </a:rPr>
              <a:t> </a:t>
            </a:r>
            <a:r>
              <a:rPr lang="it-IT" sz="1400" dirty="0" err="1">
                <a:latin typeface="Arial Black" panose="020B0A04020102020204" pitchFamily="34" charset="0"/>
              </a:rPr>
              <a:t>fenestella</a:t>
            </a:r>
            <a:r>
              <a:rPr lang="it-IT" sz="1400" dirty="0">
                <a:latin typeface="Arial Black" panose="020B0A04020102020204" pitchFamily="34" charset="0"/>
              </a:rPr>
              <a:t>:</a:t>
            </a:r>
          </a:p>
          <a:p>
            <a:pPr marL="0" indent="0">
              <a:buNone/>
            </a:pPr>
            <a:r>
              <a:rPr lang="it-IT" sz="1400" dirty="0" err="1">
                <a:latin typeface="Arial Black" panose="020B0A04020102020204" pitchFamily="34" charset="0"/>
              </a:rPr>
              <a:t>Pocca</a:t>
            </a:r>
            <a:r>
              <a:rPr lang="it-IT" sz="1400" dirty="0">
                <a:latin typeface="Arial Black" panose="020B0A04020102020204" pitchFamily="34" charset="0"/>
              </a:rPr>
              <a:t> </a:t>
            </a:r>
            <a:r>
              <a:rPr lang="it-IT" sz="1400" dirty="0">
                <a:highlight>
                  <a:srgbClr val="FFFF00"/>
                </a:highlight>
                <a:latin typeface="Arial Black" panose="020B0A04020102020204" pitchFamily="34" charset="0"/>
              </a:rPr>
              <a:t>tanno pe </a:t>
            </a:r>
            <a:r>
              <a:rPr lang="it-IT" sz="1400" dirty="0" err="1">
                <a:highlight>
                  <a:srgbClr val="FFFF00"/>
                </a:highlight>
                <a:latin typeface="Arial Black" panose="020B0A04020102020204" pitchFamily="34" charset="0"/>
              </a:rPr>
              <a:t>ttanno</a:t>
            </a:r>
            <a:r>
              <a:rPr lang="it-IT" sz="1400" dirty="0">
                <a:highlight>
                  <a:srgbClr val="FFFF00"/>
                </a:highlight>
                <a:latin typeface="Arial Black" panose="020B0A04020102020204" pitchFamily="34" charset="0"/>
              </a:rPr>
              <a:t> </a:t>
            </a:r>
            <a:r>
              <a:rPr lang="it-IT" sz="1400" dirty="0">
                <a:latin typeface="Arial Black" panose="020B0A04020102020204" pitchFamily="34" charset="0"/>
              </a:rPr>
              <a:t>la </a:t>
            </a:r>
            <a:r>
              <a:rPr lang="it-IT" sz="1400" dirty="0" err="1">
                <a:latin typeface="Arial Black" panose="020B0A04020102020204" pitchFamily="34" charset="0"/>
              </a:rPr>
              <a:t>chiammaje</a:t>
            </a:r>
            <a:r>
              <a:rPr lang="it-IT" sz="1400" dirty="0">
                <a:latin typeface="Arial Black" panose="020B0A04020102020204" pitchFamily="34" charset="0"/>
              </a:rPr>
              <a:t> (Poiché in quel momento)</a:t>
            </a:r>
          </a:p>
          <a:p>
            <a:pPr marL="0" indent="0">
              <a:buNone/>
            </a:pPr>
            <a:r>
              <a:rPr lang="it-IT" sz="1400" dirty="0" err="1">
                <a:latin typeface="Arial Black" panose="020B0A04020102020204" pitchFamily="34" charset="0"/>
              </a:rPr>
              <a:t>Mineco</a:t>
            </a:r>
            <a:r>
              <a:rPr lang="it-IT" sz="1400" dirty="0">
                <a:latin typeface="Arial Black" panose="020B0A04020102020204" pitchFamily="34" charset="0"/>
              </a:rPr>
              <a:t>, ca </a:t>
            </a:r>
            <a:r>
              <a:rPr lang="it-IT" sz="1400" dirty="0" err="1">
                <a:latin typeface="Arial Black" panose="020B0A04020102020204" pitchFamily="34" charset="0"/>
              </a:rPr>
              <a:t>volea</a:t>
            </a:r>
            <a:r>
              <a:rPr lang="it-IT" sz="1400" dirty="0">
                <a:latin typeface="Arial Black" panose="020B0A04020102020204" pitchFamily="34" charset="0"/>
              </a:rPr>
              <a:t> lo </a:t>
            </a:r>
            <a:r>
              <a:rPr lang="it-IT" sz="1400" dirty="0" err="1">
                <a:highlight>
                  <a:srgbClr val="FFFF00"/>
                </a:highlight>
                <a:latin typeface="Arial Black" panose="020B0A04020102020204" pitchFamily="34" charset="0"/>
              </a:rPr>
              <a:t>putaturo</a:t>
            </a:r>
            <a:r>
              <a:rPr lang="it-IT" sz="1400" dirty="0">
                <a:latin typeface="Arial Black" panose="020B0A04020102020204" pitchFamily="34" charset="0"/>
              </a:rPr>
              <a:t>; (roncola)</a:t>
            </a:r>
          </a:p>
          <a:p>
            <a:pPr marL="0" indent="0">
              <a:buNone/>
            </a:pPr>
            <a:r>
              <a:rPr lang="it-IT" sz="1400" dirty="0">
                <a:latin typeface="Arial Black" panose="020B0A04020102020204" pitchFamily="34" charset="0"/>
              </a:rPr>
              <a:t>Mortella </a:t>
            </a:r>
            <a:r>
              <a:rPr lang="it-IT" sz="1400" dirty="0" err="1">
                <a:latin typeface="Arial Black" panose="020B0A04020102020204" pitchFamily="34" charset="0"/>
              </a:rPr>
              <a:t>corze</a:t>
            </a:r>
            <a:r>
              <a:rPr lang="it-IT" sz="1400" dirty="0">
                <a:latin typeface="Arial Black" panose="020B0A04020102020204" pitchFamily="34" charset="0"/>
              </a:rPr>
              <a:t> lesta, e </a:t>
            </a:r>
            <a:r>
              <a:rPr lang="it-IT" sz="1400" dirty="0" err="1">
                <a:latin typeface="Arial Black" panose="020B0A04020102020204" pitchFamily="34" charset="0"/>
              </a:rPr>
              <a:t>ss’affacciaje</a:t>
            </a:r>
            <a:r>
              <a:rPr lang="it-IT" sz="1400" dirty="0">
                <a:latin typeface="Arial Black" panose="020B0A04020102020204" pitchFamily="34" charset="0"/>
              </a:rPr>
              <a:t>,</a:t>
            </a:r>
          </a:p>
          <a:p>
            <a:pPr marL="0" indent="0">
              <a:buNone/>
            </a:pPr>
            <a:r>
              <a:rPr lang="it-IT" sz="1400" dirty="0">
                <a:latin typeface="Arial Black" panose="020B0A04020102020204" pitchFamily="34" charset="0"/>
              </a:rPr>
              <a:t>Pe </a:t>
            </a:r>
            <a:r>
              <a:rPr lang="it-IT" sz="1400" dirty="0" err="1">
                <a:latin typeface="Arial Black" panose="020B0A04020102020204" pitchFamily="34" charset="0"/>
              </a:rPr>
              <a:t>bedè</a:t>
            </a:r>
            <a:r>
              <a:rPr lang="it-IT" sz="1400" dirty="0">
                <a:latin typeface="Arial Black" panose="020B0A04020102020204" pitchFamily="34" charset="0"/>
              </a:rPr>
              <a:t>, che </a:t>
            </a:r>
            <a:r>
              <a:rPr lang="it-IT" sz="1400" dirty="0" err="1">
                <a:latin typeface="Arial Black" panose="020B0A04020102020204" pitchFamily="34" charset="0"/>
              </a:rPr>
              <a:t>bolea</a:t>
            </a:r>
            <a:r>
              <a:rPr lang="it-IT" sz="1400" dirty="0">
                <a:latin typeface="Arial Black" panose="020B0A04020102020204" pitchFamily="34" charset="0"/>
              </a:rPr>
              <a:t>, </a:t>
            </a:r>
            <a:r>
              <a:rPr lang="it-IT" sz="1400" dirty="0" err="1">
                <a:latin typeface="Arial Black" panose="020B0A04020102020204" pitchFamily="34" charset="0"/>
              </a:rPr>
              <a:t>ncopp’a</a:t>
            </a:r>
            <a:r>
              <a:rPr lang="it-IT" sz="1400" dirty="0">
                <a:latin typeface="Arial Black" panose="020B0A04020102020204" pitchFamily="34" charset="0"/>
              </a:rPr>
              <a:t> lo muro;</a:t>
            </a:r>
          </a:p>
          <a:p>
            <a:pPr marL="0" indent="0">
              <a:buNone/>
            </a:pPr>
            <a:r>
              <a:rPr lang="it-IT" sz="1400" dirty="0">
                <a:latin typeface="Arial Black" panose="020B0A04020102020204" pitchFamily="34" charset="0"/>
              </a:rPr>
              <a:t>A </a:t>
            </a:r>
            <a:r>
              <a:rPr lang="it-IT" sz="1400" dirty="0" err="1">
                <a:latin typeface="Arial Black" panose="020B0A04020102020204" pitchFamily="34" charset="0"/>
              </a:rPr>
              <a:t>st’affaccià</a:t>
            </a:r>
            <a:r>
              <a:rPr lang="it-IT" sz="1400" dirty="0">
                <a:latin typeface="Arial Black" panose="020B0A04020102020204" pitchFamily="34" charset="0"/>
              </a:rPr>
              <a:t>, </a:t>
            </a:r>
            <a:r>
              <a:rPr lang="it-IT" sz="1400" dirty="0">
                <a:highlight>
                  <a:srgbClr val="FFFF00"/>
                </a:highlight>
                <a:latin typeface="Arial Black" panose="020B0A04020102020204" pitchFamily="34" charset="0"/>
              </a:rPr>
              <a:t>non tanto </a:t>
            </a:r>
            <a:r>
              <a:rPr lang="it-IT" sz="1400" dirty="0">
                <a:latin typeface="Arial Black" panose="020B0A04020102020204" pitchFamily="34" charset="0"/>
              </a:rPr>
              <a:t>la </a:t>
            </a:r>
            <a:r>
              <a:rPr lang="it-IT" sz="1400" dirty="0" err="1">
                <a:latin typeface="Arial Black" panose="020B0A04020102020204" pitchFamily="34" charset="0"/>
              </a:rPr>
              <a:t>squatraje</a:t>
            </a:r>
            <a:r>
              <a:rPr lang="it-IT" sz="1400" dirty="0">
                <a:latin typeface="Arial Black" panose="020B0A04020102020204" pitchFamily="34" charset="0"/>
              </a:rPr>
              <a:t>, (appena la intravide)</a:t>
            </a:r>
          </a:p>
          <a:p>
            <a:pPr marL="0" indent="0">
              <a:buNone/>
            </a:pPr>
            <a:r>
              <a:rPr lang="it-IT" sz="1400" dirty="0">
                <a:latin typeface="Arial Black" panose="020B0A04020102020204" pitchFamily="34" charset="0"/>
              </a:rPr>
              <a:t>Che </a:t>
            </a:r>
            <a:r>
              <a:rPr lang="it-IT" sz="1400" dirty="0" err="1">
                <a:latin typeface="Arial Black" panose="020B0A04020102020204" pitchFamily="34" charset="0"/>
              </a:rPr>
              <a:t>stateco</a:t>
            </a:r>
            <a:r>
              <a:rPr lang="it-IT" sz="1400" dirty="0">
                <a:latin typeface="Arial Black" panose="020B0A04020102020204" pitchFamily="34" charset="0"/>
              </a:rPr>
              <a:t> </a:t>
            </a:r>
            <a:r>
              <a:rPr lang="it-IT" sz="1400" dirty="0" err="1">
                <a:latin typeface="Arial Black" panose="020B0A04020102020204" pitchFamily="34" charset="0"/>
              </a:rPr>
              <a:t>restaie</a:t>
            </a:r>
            <a:r>
              <a:rPr lang="it-IT" sz="1400" dirty="0">
                <a:latin typeface="Arial Black" panose="020B0A04020102020204" pitchFamily="34" charset="0"/>
              </a:rPr>
              <a:t> </a:t>
            </a:r>
            <a:r>
              <a:rPr lang="it-IT" sz="1400" dirty="0" err="1">
                <a:latin typeface="Arial Black" panose="020B0A04020102020204" pitchFamily="34" charset="0"/>
              </a:rPr>
              <a:t>Cianniello</a:t>
            </a:r>
            <a:r>
              <a:rPr lang="it-IT" sz="1400" dirty="0">
                <a:latin typeface="Arial Black" panose="020B0A04020102020204" pitchFamily="34" charset="0"/>
              </a:rPr>
              <a:t> </a:t>
            </a:r>
            <a:r>
              <a:rPr lang="it-IT" sz="1400" dirty="0">
                <a:highlight>
                  <a:srgbClr val="FFFF00"/>
                </a:highlight>
                <a:latin typeface="Arial Black" panose="020B0A04020102020204" pitchFamily="34" charset="0"/>
              </a:rPr>
              <a:t>scuro</a:t>
            </a:r>
            <a:r>
              <a:rPr lang="it-IT" sz="1400" dirty="0">
                <a:latin typeface="Arial Black" panose="020B0A04020102020204" pitchFamily="34" charset="0"/>
              </a:rPr>
              <a:t>; (triste – rattristato)</a:t>
            </a:r>
          </a:p>
          <a:p>
            <a:pPr marL="0" indent="0">
              <a:buNone/>
            </a:pPr>
            <a:r>
              <a:rPr lang="it-IT" sz="1400" dirty="0">
                <a:latin typeface="Arial Black" panose="020B0A04020102020204" pitchFamily="34" charset="0"/>
              </a:rPr>
              <a:t>Ca </a:t>
            </a:r>
            <a:r>
              <a:rPr lang="it-IT" sz="1400" dirty="0" err="1">
                <a:latin typeface="Arial Black" panose="020B0A04020102020204" pitchFamily="34" charset="0"/>
              </a:rPr>
              <a:t>ncoppa</a:t>
            </a:r>
            <a:r>
              <a:rPr lang="it-IT" sz="1400" dirty="0">
                <a:latin typeface="Arial Black" panose="020B0A04020102020204" pitchFamily="34" charset="0"/>
              </a:rPr>
              <a:t> de la Loggia </a:t>
            </a:r>
            <a:r>
              <a:rPr lang="it-IT" sz="1400" dirty="0" err="1">
                <a:highlight>
                  <a:srgbClr val="FFFF00"/>
                </a:highlight>
                <a:latin typeface="Arial Black" panose="020B0A04020102020204" pitchFamily="34" charset="0"/>
              </a:rPr>
              <a:t>nchè</a:t>
            </a:r>
            <a:r>
              <a:rPr lang="it-IT" sz="1400" dirty="0">
                <a:highlight>
                  <a:srgbClr val="FFFF00"/>
                </a:highlight>
                <a:latin typeface="Arial Black" panose="020B0A04020102020204" pitchFamily="34" charset="0"/>
              </a:rPr>
              <a:t> </a:t>
            </a:r>
            <a:r>
              <a:rPr lang="it-IT" sz="1400" dirty="0" err="1">
                <a:latin typeface="Arial Black" panose="020B0A04020102020204" pitchFamily="34" charset="0"/>
              </a:rPr>
              <a:t>ccomparze</a:t>
            </a:r>
            <a:r>
              <a:rPr lang="it-IT" sz="1400" dirty="0">
                <a:latin typeface="Arial Black" panose="020B0A04020102020204" pitchFamily="34" charset="0"/>
              </a:rPr>
              <a:t> (appena che)</a:t>
            </a:r>
          </a:p>
          <a:p>
            <a:pPr marL="0" indent="0">
              <a:buNone/>
            </a:pPr>
            <a:r>
              <a:rPr lang="it-IT" sz="1400" dirty="0">
                <a:latin typeface="Arial Black" panose="020B0A04020102020204" pitchFamily="34" charset="0"/>
              </a:rPr>
              <a:t>Na Fata </a:t>
            </a:r>
            <a:r>
              <a:rPr lang="it-IT" sz="1400" dirty="0" err="1">
                <a:latin typeface="Arial Black" panose="020B0A04020102020204" pitchFamily="34" charset="0"/>
              </a:rPr>
              <a:t>propio</a:t>
            </a:r>
            <a:r>
              <a:rPr lang="it-IT" sz="1400" dirty="0">
                <a:latin typeface="Arial Black" panose="020B0A04020102020204" pitchFamily="34" charset="0"/>
              </a:rPr>
              <a:t> de </a:t>
            </a:r>
            <a:r>
              <a:rPr lang="it-IT" sz="1400" dirty="0" err="1">
                <a:latin typeface="Arial Black" panose="020B0A04020102020204" pitchFamily="34" charset="0"/>
              </a:rPr>
              <a:t>vedè</a:t>
            </a:r>
            <a:r>
              <a:rPr lang="it-IT" sz="1400" dirty="0">
                <a:latin typeface="Arial Black" panose="020B0A04020102020204" pitchFamily="34" charset="0"/>
              </a:rPr>
              <a:t> le </a:t>
            </a:r>
            <a:r>
              <a:rPr lang="it-IT" sz="1400" dirty="0" err="1">
                <a:latin typeface="Arial Black" panose="020B0A04020102020204" pitchFamily="34" charset="0"/>
              </a:rPr>
              <a:t>parze</a:t>
            </a:r>
            <a:r>
              <a:rPr lang="it-IT" sz="1400" dirty="0">
                <a:latin typeface="Arial Black" panose="020B0A04020102020204" pitchFamily="34" charset="0"/>
              </a:rPr>
              <a:t>.</a:t>
            </a:r>
          </a:p>
          <a:p>
            <a:pPr marL="0" indent="0">
              <a:buNone/>
            </a:pPr>
            <a:endParaRPr lang="it-IT" sz="1600" dirty="0">
              <a:latin typeface="Arial Black" panose="020B0A04020102020204" pitchFamily="34" charset="0"/>
            </a:endParaRPr>
          </a:p>
        </p:txBody>
      </p:sp>
    </p:spTree>
    <p:extLst>
      <p:ext uri="{BB962C8B-B14F-4D97-AF65-F5344CB8AC3E}">
        <p14:creationId xmlns:p14="http://schemas.microsoft.com/office/powerpoint/2010/main" val="324472953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6E9A2FE-A526-1623-842D-84CFFB23B101}"/>
              </a:ext>
            </a:extLst>
          </p:cNvPr>
          <p:cNvSpPr>
            <a:spLocks noGrp="1"/>
          </p:cNvSpPr>
          <p:nvPr>
            <p:ph idx="1"/>
          </p:nvPr>
        </p:nvSpPr>
        <p:spPr>
          <a:xfrm>
            <a:off x="677334" y="451513"/>
            <a:ext cx="9259146" cy="5589849"/>
          </a:xfrm>
        </p:spPr>
        <p:txBody>
          <a:bodyPr>
            <a:normAutofit fontScale="85000" lnSpcReduction="20000"/>
          </a:bodyPr>
          <a:lstStyle/>
          <a:p>
            <a:pPr marL="0" indent="0">
              <a:buNone/>
            </a:pPr>
            <a:r>
              <a:rPr lang="it-IT" sz="2100" b="1" dirty="0">
                <a:latin typeface="Arial Black" panose="020B0A04020102020204" pitchFamily="34" charset="0"/>
              </a:rPr>
              <a:t>Ma Mortella </a:t>
            </a:r>
            <a:r>
              <a:rPr lang="it-IT" sz="2100" b="1" dirty="0" err="1">
                <a:latin typeface="Arial Black" panose="020B0A04020102020204" pitchFamily="34" charset="0"/>
              </a:rPr>
              <a:t>nvedè</a:t>
            </a:r>
            <a:r>
              <a:rPr lang="it-IT" sz="2100" b="1" dirty="0">
                <a:latin typeface="Arial Black" panose="020B0A04020102020204" pitchFamily="34" charset="0"/>
              </a:rPr>
              <a:t>, che </a:t>
            </a:r>
            <a:r>
              <a:rPr lang="it-IT" sz="2100" b="1" dirty="0" err="1">
                <a:latin typeface="Arial Black" panose="020B0A04020102020204" pitchFamily="34" charset="0"/>
              </a:rPr>
              <a:t>bolea</a:t>
            </a:r>
            <a:r>
              <a:rPr lang="it-IT" sz="2100" b="1" dirty="0">
                <a:latin typeface="Arial Black" panose="020B0A04020102020204" pitchFamily="34" charset="0"/>
              </a:rPr>
              <a:t> Tata,</a:t>
            </a:r>
          </a:p>
          <a:p>
            <a:pPr marL="0" indent="0">
              <a:buNone/>
            </a:pPr>
            <a:r>
              <a:rPr lang="it-IT" sz="2100" b="1" dirty="0">
                <a:latin typeface="Arial Black" panose="020B0A04020102020204" pitchFamily="34" charset="0"/>
              </a:rPr>
              <a:t>Pe s’</a:t>
            </a:r>
            <a:r>
              <a:rPr lang="it-IT" sz="2100" b="1" dirty="0" err="1">
                <a:latin typeface="Arial Black" panose="020B0A04020102020204" pitchFamily="34" charset="0"/>
              </a:rPr>
              <a:t>affaccià</a:t>
            </a:r>
            <a:r>
              <a:rPr lang="it-IT" sz="2100" b="1" dirty="0">
                <a:latin typeface="Arial Black" panose="020B0A04020102020204" pitchFamily="34" charset="0"/>
              </a:rPr>
              <a:t> a la Loggia, </a:t>
            </a:r>
            <a:r>
              <a:rPr lang="it-IT" sz="2100" b="1" dirty="0" err="1">
                <a:highlight>
                  <a:srgbClr val="FFFF00"/>
                </a:highlight>
                <a:latin typeface="Arial Black" panose="020B0A04020102020204" pitchFamily="34" charset="0"/>
              </a:rPr>
              <a:t>sciuta</a:t>
            </a:r>
            <a:r>
              <a:rPr lang="it-IT" sz="2100" b="1" dirty="0">
                <a:latin typeface="Arial Black" panose="020B0A04020102020204" pitchFamily="34" charset="0"/>
              </a:rPr>
              <a:t> fore, (uscita fuori)</a:t>
            </a:r>
          </a:p>
          <a:p>
            <a:pPr marL="0" indent="0">
              <a:buNone/>
            </a:pPr>
            <a:r>
              <a:rPr lang="it-IT" sz="2100" b="1" dirty="0">
                <a:latin typeface="Arial Black" panose="020B0A04020102020204" pitchFamily="34" charset="0"/>
              </a:rPr>
              <a:t>Na botta se </a:t>
            </a:r>
            <a:r>
              <a:rPr lang="it-IT" sz="2100" b="1" dirty="0" err="1">
                <a:latin typeface="Arial Black" panose="020B0A04020102020204" pitchFamily="34" charset="0"/>
              </a:rPr>
              <a:t>sentìo</a:t>
            </a:r>
            <a:r>
              <a:rPr lang="it-IT" sz="2100" b="1" dirty="0">
                <a:latin typeface="Arial Black" panose="020B0A04020102020204" pitchFamily="34" charset="0"/>
              </a:rPr>
              <a:t> </a:t>
            </a:r>
            <a:r>
              <a:rPr lang="it-IT" sz="2100" b="1" dirty="0" err="1">
                <a:latin typeface="Arial Black" panose="020B0A04020102020204" pitchFamily="34" charset="0"/>
              </a:rPr>
              <a:t>propio</a:t>
            </a:r>
            <a:r>
              <a:rPr lang="it-IT" sz="2100" b="1" dirty="0">
                <a:latin typeface="Arial Black" panose="020B0A04020102020204" pitchFamily="34" charset="0"/>
              </a:rPr>
              <a:t> a lo core.</a:t>
            </a:r>
          </a:p>
          <a:p>
            <a:pPr marL="0" indent="0">
              <a:buNone/>
            </a:pPr>
            <a:r>
              <a:rPr lang="it-IT" sz="2100" b="1" dirty="0">
                <a:latin typeface="Arial Black" panose="020B0A04020102020204" pitchFamily="34" charset="0"/>
              </a:rPr>
              <a:t>Chillo no </a:t>
            </a:r>
            <a:r>
              <a:rPr lang="it-IT" sz="2100" b="1" dirty="0" err="1">
                <a:latin typeface="Arial Black" panose="020B0A04020102020204" pitchFamily="34" charset="0"/>
              </a:rPr>
              <a:t>steva</a:t>
            </a:r>
            <a:r>
              <a:rPr lang="it-IT" sz="2100" b="1" dirty="0">
                <a:latin typeface="Arial Black" panose="020B0A04020102020204" pitchFamily="34" charset="0"/>
              </a:rPr>
              <a:t> </a:t>
            </a:r>
            <a:r>
              <a:rPr lang="it-IT" sz="2100" b="1" dirty="0" err="1">
                <a:highlight>
                  <a:srgbClr val="FFFF00"/>
                </a:highlight>
                <a:latin typeface="Arial Black" panose="020B0A04020102020204" pitchFamily="34" charset="0"/>
              </a:rPr>
              <a:t>nzé</a:t>
            </a:r>
            <a:r>
              <a:rPr lang="it-IT" sz="2100" b="1" dirty="0">
                <a:latin typeface="Arial Black" panose="020B0A04020102020204" pitchFamily="34" charset="0"/>
              </a:rPr>
              <a:t>. </a:t>
            </a:r>
            <a:r>
              <a:rPr lang="it-IT" sz="2100" b="1" dirty="0" err="1">
                <a:latin typeface="Arial Black" panose="020B0A04020102020204" pitchFamily="34" charset="0"/>
              </a:rPr>
              <a:t>Chella</a:t>
            </a:r>
            <a:r>
              <a:rPr lang="it-IT" sz="2100" b="1" dirty="0">
                <a:latin typeface="Arial Black" panose="020B0A04020102020204" pitchFamily="34" charset="0"/>
              </a:rPr>
              <a:t> </a:t>
            </a:r>
            <a:r>
              <a:rPr lang="it-IT" sz="2100" b="1" dirty="0" err="1">
                <a:latin typeface="Arial Black" panose="020B0A04020102020204" pitchFamily="34" charset="0"/>
              </a:rPr>
              <a:t>ncantata</a:t>
            </a:r>
            <a:r>
              <a:rPr lang="it-IT" sz="2100" b="1" dirty="0">
                <a:latin typeface="Arial Black" panose="020B0A04020102020204" pitchFamily="34" charset="0"/>
              </a:rPr>
              <a:t> ! (non stava in sé.)</a:t>
            </a:r>
          </a:p>
          <a:p>
            <a:pPr marL="0" indent="0">
              <a:buNone/>
            </a:pPr>
            <a:r>
              <a:rPr lang="it-IT" sz="2100" b="1" dirty="0">
                <a:latin typeface="Arial Black" panose="020B0A04020102020204" pitchFamily="34" charset="0"/>
              </a:rPr>
              <a:t>Ma </a:t>
            </a:r>
            <a:r>
              <a:rPr lang="it-IT" sz="2100" b="1" dirty="0" err="1">
                <a:latin typeface="Arial Black" panose="020B0A04020102020204" pitchFamily="34" charset="0"/>
              </a:rPr>
              <a:t>lenguacciuto</a:t>
            </a:r>
            <a:r>
              <a:rPr lang="it-IT" sz="2100" b="1" dirty="0">
                <a:latin typeface="Arial Black" panose="020B0A04020102020204" pitchFamily="34" charset="0"/>
              </a:rPr>
              <a:t> </a:t>
            </a:r>
            <a:r>
              <a:rPr lang="it-IT" sz="2100" b="1" dirty="0" err="1">
                <a:latin typeface="Arial Black" panose="020B0A04020102020204" pitchFamily="34" charset="0"/>
              </a:rPr>
              <a:t>mbè</a:t>
            </a:r>
            <a:r>
              <a:rPr lang="it-IT" sz="2100" b="1" dirty="0">
                <a:latin typeface="Arial Black" panose="020B0A04020102020204" pitchFamily="34" charset="0"/>
              </a:rPr>
              <a:t> parlava Ammore,</a:t>
            </a:r>
          </a:p>
          <a:p>
            <a:pPr marL="0" indent="0">
              <a:buNone/>
            </a:pPr>
            <a:r>
              <a:rPr lang="it-IT" sz="2100" b="1" dirty="0">
                <a:latin typeface="Arial Black" panose="020B0A04020102020204" pitchFamily="34" charset="0"/>
              </a:rPr>
              <a:t>Che li core </a:t>
            </a:r>
            <a:r>
              <a:rPr lang="it-IT" sz="2100" b="1" dirty="0" err="1">
                <a:latin typeface="Arial Black" panose="020B0A04020102020204" pitchFamily="34" charset="0"/>
              </a:rPr>
              <a:t>pell’uocchie</a:t>
            </a:r>
            <a:r>
              <a:rPr lang="it-IT" sz="2100" b="1" dirty="0">
                <a:latin typeface="Arial Black" panose="020B0A04020102020204" pitchFamily="34" charset="0"/>
              </a:rPr>
              <a:t> a </a:t>
            </a:r>
            <a:r>
              <a:rPr lang="it-IT" sz="2100" b="1" dirty="0" err="1">
                <a:latin typeface="Arial Black" panose="020B0A04020102020204" pitchFamily="34" charset="0"/>
              </a:rPr>
              <a:t>cchillo</a:t>
            </a:r>
            <a:r>
              <a:rPr lang="it-IT" sz="2100" b="1" dirty="0">
                <a:latin typeface="Arial Black" panose="020B0A04020102020204" pitchFamily="34" charset="0"/>
              </a:rPr>
              <a:t>, e a </a:t>
            </a:r>
            <a:r>
              <a:rPr lang="it-IT" sz="2100" b="1" dirty="0" err="1">
                <a:latin typeface="Arial Black" panose="020B0A04020102020204" pitchFamily="34" charset="0"/>
              </a:rPr>
              <a:t>cchella</a:t>
            </a:r>
            <a:endParaRPr lang="it-IT" sz="2100" b="1" dirty="0">
              <a:latin typeface="Arial Black" panose="020B0A04020102020204" pitchFamily="34" charset="0"/>
            </a:endParaRPr>
          </a:p>
          <a:p>
            <a:pPr marL="0" indent="0">
              <a:buNone/>
            </a:pPr>
            <a:r>
              <a:rPr lang="it-IT" sz="2100" b="1" dirty="0" err="1">
                <a:latin typeface="Arial Black" panose="020B0A04020102020204" pitchFamily="34" charset="0"/>
              </a:rPr>
              <a:t>Legaiele</a:t>
            </a:r>
            <a:r>
              <a:rPr lang="it-IT" sz="2100" b="1" dirty="0">
                <a:latin typeface="Arial Black" panose="020B0A04020102020204" pitchFamily="34" charset="0"/>
              </a:rPr>
              <a:t> </a:t>
            </a:r>
            <a:r>
              <a:rPr lang="it-IT" sz="2100" b="1" dirty="0" err="1">
                <a:highlight>
                  <a:srgbClr val="FFFF00"/>
                </a:highlight>
                <a:latin typeface="Arial Black" panose="020B0A04020102020204" pitchFamily="34" charset="0"/>
              </a:rPr>
              <a:t>ncocchia</a:t>
            </a:r>
            <a:r>
              <a:rPr lang="it-IT" sz="2100" b="1" dirty="0">
                <a:highlight>
                  <a:srgbClr val="FFFF00"/>
                </a:highlight>
                <a:latin typeface="Arial Black" panose="020B0A04020102020204" pitchFamily="34" charset="0"/>
              </a:rPr>
              <a:t> </a:t>
            </a:r>
            <a:r>
              <a:rPr lang="it-IT" sz="2100" b="1" dirty="0">
                <a:latin typeface="Arial Black" panose="020B0A04020102020204" pitchFamily="34" charset="0"/>
              </a:rPr>
              <a:t>co </a:t>
            </a:r>
            <a:r>
              <a:rPr lang="it-IT" sz="2100" b="1" dirty="0" err="1">
                <a:latin typeface="Arial Black" panose="020B0A04020102020204" pitchFamily="34" charset="0"/>
              </a:rPr>
              <a:t>na</a:t>
            </a:r>
            <a:r>
              <a:rPr lang="it-IT" sz="2100" b="1" dirty="0">
                <a:latin typeface="Arial Black" panose="020B0A04020102020204" pitchFamily="34" charset="0"/>
              </a:rPr>
              <a:t> </a:t>
            </a:r>
            <a:r>
              <a:rPr lang="it-IT" sz="2100" b="1" dirty="0" err="1">
                <a:latin typeface="Arial Black" panose="020B0A04020102020204" pitchFamily="34" charset="0"/>
              </a:rPr>
              <a:t>funecella</a:t>
            </a:r>
            <a:r>
              <a:rPr lang="it-IT" sz="2100" b="1" dirty="0">
                <a:latin typeface="Arial Black" panose="020B0A04020102020204" pitchFamily="34" charset="0"/>
              </a:rPr>
              <a:t>. (insieme)</a:t>
            </a:r>
          </a:p>
          <a:p>
            <a:pPr marL="0" indent="0">
              <a:buNone/>
            </a:pPr>
            <a:endParaRPr lang="it-IT" sz="2100" b="1" dirty="0">
              <a:latin typeface="Arial Black" panose="020B0A04020102020204" pitchFamily="34" charset="0"/>
            </a:endParaRPr>
          </a:p>
          <a:p>
            <a:pPr marL="0" indent="0">
              <a:buNone/>
            </a:pPr>
            <a:r>
              <a:rPr lang="it-IT" sz="2100" b="1" dirty="0">
                <a:latin typeface="Arial Black" panose="020B0A04020102020204" pitchFamily="34" charset="0"/>
              </a:rPr>
              <a:t> La vista cara de lo </a:t>
            </a:r>
            <a:r>
              <a:rPr lang="it-IT" sz="2100" b="1" dirty="0" err="1">
                <a:highlight>
                  <a:srgbClr val="FFFF00"/>
                </a:highlight>
                <a:latin typeface="Arial Black" panose="020B0A04020102020204" pitchFamily="34" charset="0"/>
              </a:rPr>
              <a:t>Cuccopinto</a:t>
            </a:r>
            <a:r>
              <a:rPr lang="it-IT" sz="2100" b="1" dirty="0">
                <a:latin typeface="Arial Black" panose="020B0A04020102020204" pitchFamily="34" charset="0"/>
              </a:rPr>
              <a:t> (Cupido)</a:t>
            </a:r>
          </a:p>
          <a:p>
            <a:pPr marL="0" indent="0">
              <a:buNone/>
            </a:pPr>
            <a:r>
              <a:rPr lang="it-IT" sz="2100" b="1" dirty="0">
                <a:latin typeface="Arial Black" panose="020B0A04020102020204" pitchFamily="34" charset="0"/>
              </a:rPr>
              <a:t>Non smosse la vertù de la </a:t>
            </a:r>
            <a:r>
              <a:rPr lang="it-IT" sz="2100" b="1" dirty="0">
                <a:highlight>
                  <a:srgbClr val="FFFF00"/>
                </a:highlight>
                <a:latin typeface="Arial Black" panose="020B0A04020102020204" pitchFamily="34" charset="0"/>
              </a:rPr>
              <a:t>Saputa</a:t>
            </a:r>
            <a:r>
              <a:rPr lang="it-IT" sz="2100" b="1" dirty="0">
                <a:latin typeface="Arial Black" panose="020B0A04020102020204" pitchFamily="34" charset="0"/>
              </a:rPr>
              <a:t>, (Saggia)</a:t>
            </a:r>
          </a:p>
          <a:p>
            <a:pPr marL="0" indent="0">
              <a:buNone/>
            </a:pPr>
            <a:r>
              <a:rPr lang="it-IT" sz="2100" b="1" dirty="0">
                <a:latin typeface="Arial Black" panose="020B0A04020102020204" pitchFamily="34" charset="0"/>
              </a:rPr>
              <a:t>Ca la modestia la </a:t>
            </a:r>
            <a:r>
              <a:rPr lang="it-IT" sz="2100" b="1" dirty="0">
                <a:highlight>
                  <a:srgbClr val="FFFF00"/>
                </a:highlight>
                <a:latin typeface="Arial Black" panose="020B0A04020102020204" pitchFamily="34" charset="0"/>
              </a:rPr>
              <a:t>tresette</a:t>
            </a:r>
            <a:r>
              <a:rPr lang="it-IT" sz="2100" b="1" dirty="0">
                <a:latin typeface="Arial Black" panose="020B0A04020102020204" pitchFamily="34" charset="0"/>
              </a:rPr>
              <a:t> </a:t>
            </a:r>
            <a:r>
              <a:rPr lang="it-IT" sz="2100" b="1" dirty="0" err="1">
                <a:latin typeface="Arial Black" panose="020B0A04020102020204" pitchFamily="34" charset="0"/>
              </a:rPr>
              <a:t>dinto</a:t>
            </a:r>
            <a:r>
              <a:rPr lang="it-IT" sz="2100" b="1" dirty="0">
                <a:latin typeface="Arial Black" panose="020B0A04020102020204" pitchFamily="34" charset="0"/>
              </a:rPr>
              <a:t>, (la fece entrare)</a:t>
            </a:r>
          </a:p>
          <a:p>
            <a:pPr marL="0" indent="0">
              <a:buNone/>
            </a:pPr>
            <a:r>
              <a:rPr lang="it-IT" sz="2100" b="1" dirty="0">
                <a:latin typeface="Arial Black" panose="020B0A04020102020204" pitchFamily="34" charset="0"/>
              </a:rPr>
              <a:t>E </a:t>
            </a:r>
            <a:r>
              <a:rPr lang="it-IT" sz="2100" b="1" dirty="0" err="1">
                <a:latin typeface="Arial Black" panose="020B0A04020102020204" pitchFamily="34" charset="0"/>
              </a:rPr>
              <a:t>ddinto</a:t>
            </a:r>
            <a:r>
              <a:rPr lang="it-IT" sz="2100" b="1" dirty="0">
                <a:latin typeface="Arial Black" panose="020B0A04020102020204" pitchFamily="34" charset="0"/>
              </a:rPr>
              <a:t> se </a:t>
            </a:r>
            <a:r>
              <a:rPr lang="it-IT" sz="2100" b="1" dirty="0" err="1">
                <a:latin typeface="Arial Black" panose="020B0A04020102020204" pitchFamily="34" charset="0"/>
              </a:rPr>
              <a:t>trovaie</a:t>
            </a:r>
            <a:r>
              <a:rPr lang="it-IT" sz="2100" b="1" dirty="0">
                <a:latin typeface="Arial Black" panose="020B0A04020102020204" pitchFamily="34" charset="0"/>
              </a:rPr>
              <a:t> </a:t>
            </a:r>
            <a:r>
              <a:rPr lang="it-IT" sz="2100" b="1" dirty="0" err="1">
                <a:highlight>
                  <a:srgbClr val="FFFF00"/>
                </a:highlight>
                <a:latin typeface="Arial Black" panose="020B0A04020102020204" pitchFamily="34" charset="0"/>
              </a:rPr>
              <a:t>ncore</a:t>
            </a:r>
            <a:r>
              <a:rPr lang="it-IT" sz="2100" b="1" dirty="0">
                <a:latin typeface="Arial Black" panose="020B0A04020102020204" pitchFamily="34" charset="0"/>
              </a:rPr>
              <a:t> </a:t>
            </a:r>
            <a:r>
              <a:rPr lang="it-IT" sz="2100" b="1" dirty="0" err="1">
                <a:latin typeface="Arial Black" panose="020B0A04020102020204" pitchFamily="34" charset="0"/>
              </a:rPr>
              <a:t>feruta</a:t>
            </a:r>
            <a:r>
              <a:rPr lang="it-IT" sz="2100" b="1" dirty="0">
                <a:latin typeface="Arial Black" panose="020B0A04020102020204" pitchFamily="34" charset="0"/>
              </a:rPr>
              <a:t> (nel cuore)</a:t>
            </a:r>
          </a:p>
          <a:p>
            <a:pPr marL="0" indent="0">
              <a:buNone/>
            </a:pPr>
            <a:r>
              <a:rPr lang="it-IT" sz="2100" b="1" dirty="0" err="1">
                <a:latin typeface="Arial Black" panose="020B0A04020102020204" pitchFamily="34" charset="0"/>
              </a:rPr>
              <a:t>Mineco</a:t>
            </a:r>
            <a:r>
              <a:rPr lang="it-IT" sz="2100" b="1" dirty="0">
                <a:latin typeface="Arial Black" panose="020B0A04020102020204" pitchFamily="34" charset="0"/>
              </a:rPr>
              <a:t>, disse tanno, </a:t>
            </a:r>
            <a:r>
              <a:rPr lang="it-IT" sz="2100" b="1" dirty="0">
                <a:highlight>
                  <a:srgbClr val="FFFF00"/>
                </a:highlight>
                <a:latin typeface="Arial Black" panose="020B0A04020102020204" pitchFamily="34" charset="0"/>
              </a:rPr>
              <a:t>bello</a:t>
            </a:r>
            <a:r>
              <a:rPr lang="it-IT" sz="2100" b="1" dirty="0">
                <a:latin typeface="Arial Black" panose="020B0A04020102020204" pitchFamily="34" charset="0"/>
              </a:rPr>
              <a:t> </a:t>
            </a:r>
            <a:r>
              <a:rPr lang="it-IT" sz="2100" b="1" dirty="0">
                <a:highlight>
                  <a:srgbClr val="FFFF00"/>
                </a:highlight>
                <a:latin typeface="Arial Black" panose="020B0A04020102020204" pitchFamily="34" charset="0"/>
              </a:rPr>
              <a:t>Pinto, </a:t>
            </a:r>
            <a:r>
              <a:rPr lang="it-IT" sz="2100" b="1" dirty="0">
                <a:latin typeface="Arial Black" panose="020B0A04020102020204" pitchFamily="34" charset="0"/>
              </a:rPr>
              <a:t>(bellissimo)</a:t>
            </a:r>
          </a:p>
          <a:p>
            <a:pPr marL="0" indent="0">
              <a:buNone/>
            </a:pPr>
            <a:r>
              <a:rPr lang="it-IT" sz="2100" b="1" dirty="0">
                <a:latin typeface="Arial Black" panose="020B0A04020102020204" pitchFamily="34" charset="0"/>
              </a:rPr>
              <a:t>Che </a:t>
            </a:r>
            <a:r>
              <a:rPr lang="it-IT" sz="2100" b="1" dirty="0" err="1">
                <a:latin typeface="Arial Black" panose="020B0A04020102020204" pitchFamily="34" charset="0"/>
              </a:rPr>
              <a:t>d’è</a:t>
            </a:r>
            <a:r>
              <a:rPr lang="it-IT" sz="2100" b="1" dirty="0">
                <a:latin typeface="Arial Black" panose="020B0A04020102020204" pitchFamily="34" charset="0"/>
              </a:rPr>
              <a:t> </a:t>
            </a:r>
            <a:r>
              <a:rPr lang="it-IT" sz="2100" b="1" dirty="0" err="1">
                <a:latin typeface="Arial Black" panose="020B0A04020102020204" pitchFamily="34" charset="0"/>
              </a:rPr>
              <a:t>mme</a:t>
            </a:r>
            <a:r>
              <a:rPr lang="it-IT" sz="2100" b="1" dirty="0">
                <a:latin typeface="Arial Black" panose="020B0A04020102020204" pitchFamily="34" charset="0"/>
              </a:rPr>
              <a:t> </a:t>
            </a:r>
            <a:r>
              <a:rPr lang="it-IT" sz="2100" b="1" dirty="0" err="1">
                <a:latin typeface="Arial Black" panose="020B0A04020102020204" pitchFamily="34" charset="0"/>
              </a:rPr>
              <a:t>juoche</a:t>
            </a:r>
            <a:r>
              <a:rPr lang="it-IT" sz="2100" b="1" dirty="0">
                <a:latin typeface="Arial Black" panose="020B0A04020102020204" pitchFamily="34" charset="0"/>
              </a:rPr>
              <a:t> a la </a:t>
            </a:r>
            <a:r>
              <a:rPr lang="it-IT" sz="2100" b="1" dirty="0" err="1">
                <a:latin typeface="Arial Black" panose="020B0A04020102020204" pitchFamily="34" charset="0"/>
              </a:rPr>
              <a:t>passara</a:t>
            </a:r>
            <a:r>
              <a:rPr lang="it-IT" sz="2100" b="1" dirty="0">
                <a:latin typeface="Arial Black" panose="020B0A04020102020204" pitchFamily="34" charset="0"/>
              </a:rPr>
              <a:t> muta? (gioco infantile)</a:t>
            </a:r>
          </a:p>
          <a:p>
            <a:pPr marL="0" indent="0">
              <a:buNone/>
            </a:pPr>
            <a:r>
              <a:rPr lang="it-IT" sz="2100" b="1" dirty="0">
                <a:latin typeface="Arial Black" panose="020B0A04020102020204" pitchFamily="34" charset="0"/>
              </a:rPr>
              <a:t>Che t’aggio da servì? Ma </a:t>
            </a:r>
            <a:r>
              <a:rPr lang="it-IT" sz="2100" b="1" dirty="0" err="1">
                <a:latin typeface="Arial Black" panose="020B0A04020102020204" pitchFamily="34" charset="0"/>
              </a:rPr>
              <a:t>muorto</a:t>
            </a:r>
            <a:r>
              <a:rPr lang="it-IT" sz="2100" b="1" dirty="0">
                <a:latin typeface="Arial Black" panose="020B0A04020102020204" pitchFamily="34" charset="0"/>
              </a:rPr>
              <a:t> chillo</a:t>
            </a:r>
          </a:p>
          <a:p>
            <a:pPr marL="0" indent="0">
              <a:buNone/>
            </a:pPr>
            <a:r>
              <a:rPr lang="it-IT" sz="2100" b="1" dirty="0">
                <a:latin typeface="Arial Black" panose="020B0A04020102020204" pitchFamily="34" charset="0"/>
              </a:rPr>
              <a:t>La </a:t>
            </a:r>
            <a:r>
              <a:rPr lang="it-IT" sz="2100" b="1" dirty="0" err="1">
                <a:latin typeface="Arial Black" panose="020B0A04020102020204" pitchFamily="34" charset="0"/>
              </a:rPr>
              <a:t>mmasciata</a:t>
            </a:r>
            <a:r>
              <a:rPr lang="it-IT" sz="2100" b="1" dirty="0">
                <a:latin typeface="Arial Black" panose="020B0A04020102020204" pitchFamily="34" charset="0"/>
              </a:rPr>
              <a:t> </a:t>
            </a:r>
            <a:r>
              <a:rPr lang="it-IT" sz="2100" b="1" dirty="0" err="1">
                <a:latin typeface="Arial Black" panose="020B0A04020102020204" pitchFamily="34" charset="0"/>
              </a:rPr>
              <a:t>facìe</a:t>
            </a:r>
            <a:r>
              <a:rPr lang="it-IT" sz="2100" b="1" dirty="0">
                <a:latin typeface="Arial Black" panose="020B0A04020102020204" pitchFamily="34" charset="0"/>
              </a:rPr>
              <a:t> de </a:t>
            </a:r>
            <a:r>
              <a:rPr lang="it-IT" sz="2100" b="1" dirty="0" err="1">
                <a:latin typeface="Arial Black" panose="020B0A04020102020204" pitchFamily="34" charset="0"/>
              </a:rPr>
              <a:t>Ciccolillo</a:t>
            </a:r>
            <a:endParaRPr lang="it-IT" sz="2100" b="1" dirty="0">
              <a:latin typeface="Arial Black" panose="020B0A04020102020204" pitchFamily="34" charset="0"/>
            </a:endParaRPr>
          </a:p>
          <a:p>
            <a:pPr marL="0" indent="0">
              <a:buNone/>
            </a:pPr>
            <a:endParaRPr lang="it-IT" sz="2600" dirty="0"/>
          </a:p>
          <a:p>
            <a:pPr marL="0" indent="0">
              <a:buNone/>
            </a:pPr>
            <a:endParaRPr lang="it-IT" dirty="0"/>
          </a:p>
        </p:txBody>
      </p:sp>
      <p:sp>
        <p:nvSpPr>
          <p:cNvPr id="4" name="Segnaposto numero diapositiva 3">
            <a:extLst>
              <a:ext uri="{FF2B5EF4-FFF2-40B4-BE49-F238E27FC236}">
                <a16:creationId xmlns:a16="http://schemas.microsoft.com/office/drawing/2014/main" xmlns="" id="{CFE2B84B-12DF-9348-B672-E404A460D8AE}"/>
              </a:ext>
            </a:extLst>
          </p:cNvPr>
          <p:cNvSpPr>
            <a:spLocks noGrp="1"/>
          </p:cNvSpPr>
          <p:nvPr>
            <p:ph type="sldNum" sz="quarter" idx="12"/>
          </p:nvPr>
        </p:nvSpPr>
        <p:spPr>
          <a:xfrm>
            <a:off x="11133566" y="6259076"/>
            <a:ext cx="683339" cy="365125"/>
          </a:xfrm>
        </p:spPr>
        <p:txBody>
          <a:bodyPr/>
          <a:lstStyle/>
          <a:p>
            <a:fld id="{519954A3-9DFD-4C44-94BA-B95130A3BA1C}" type="slidenum">
              <a:rPr lang="en-US" sz="1800" smtClean="0">
                <a:solidFill>
                  <a:schemeClr val="tx1"/>
                </a:solidFill>
              </a:rPr>
              <a:t>5</a:t>
            </a:fld>
            <a:endParaRPr lang="en-US" sz="1800" dirty="0">
              <a:solidFill>
                <a:schemeClr val="tx1"/>
              </a:solidFill>
            </a:endParaRPr>
          </a:p>
        </p:txBody>
      </p:sp>
    </p:spTree>
    <p:extLst>
      <p:ext uri="{BB962C8B-B14F-4D97-AF65-F5344CB8AC3E}">
        <p14:creationId xmlns:p14="http://schemas.microsoft.com/office/powerpoint/2010/main" val="141692148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47F8947-484B-B2FB-AFEC-0D3D630EFD1C}"/>
              </a:ext>
            </a:extLst>
          </p:cNvPr>
          <p:cNvSpPr>
            <a:spLocks noGrp="1"/>
          </p:cNvSpPr>
          <p:nvPr>
            <p:ph idx="1"/>
          </p:nvPr>
        </p:nvSpPr>
        <p:spPr>
          <a:xfrm>
            <a:off x="677334" y="451513"/>
            <a:ext cx="8596668" cy="5879618"/>
          </a:xfrm>
        </p:spPr>
        <p:txBody>
          <a:bodyPr>
            <a:normAutofit fontScale="85000" lnSpcReduction="20000"/>
          </a:bodyPr>
          <a:lstStyle/>
          <a:p>
            <a:pPr marL="0" indent="0">
              <a:buNone/>
            </a:pPr>
            <a:r>
              <a:rPr lang="it-IT" sz="2100" dirty="0">
                <a:latin typeface="Arial Black" panose="020B0A04020102020204" pitchFamily="34" charset="0"/>
              </a:rPr>
              <a:t>Dice </a:t>
            </a:r>
            <a:r>
              <a:rPr lang="it-IT" sz="2100" dirty="0" err="1">
                <a:highlight>
                  <a:srgbClr val="FFFF00"/>
                </a:highlight>
                <a:latin typeface="Arial Black" panose="020B0A04020102020204" pitchFamily="34" charset="0"/>
              </a:rPr>
              <a:t>Gnopate</a:t>
            </a:r>
            <a:r>
              <a:rPr lang="it-IT" sz="2100" dirty="0">
                <a:latin typeface="Arial Black" panose="020B0A04020102020204" pitchFamily="34" charset="0"/>
              </a:rPr>
              <a:t> mio, che pe no </a:t>
            </a:r>
            <a:r>
              <a:rPr lang="it-IT" sz="2100" dirty="0" err="1">
                <a:latin typeface="Arial Black" panose="020B0A04020102020204" pitchFamily="34" charset="0"/>
              </a:rPr>
              <a:t>juorno</a:t>
            </a:r>
            <a:r>
              <a:rPr lang="it-IT" sz="2100" dirty="0">
                <a:latin typeface="Arial Black" panose="020B0A04020102020204" pitchFamily="34" charset="0"/>
              </a:rPr>
              <a:t> (Signor padre)</a:t>
            </a:r>
          </a:p>
          <a:p>
            <a:pPr marL="0" indent="0">
              <a:buNone/>
            </a:pPr>
            <a:r>
              <a:rPr lang="it-IT" sz="2100" dirty="0" err="1">
                <a:latin typeface="Arial Black" panose="020B0A04020102020204" pitchFamily="34" charset="0"/>
              </a:rPr>
              <a:t>Cinco</a:t>
            </a:r>
            <a:r>
              <a:rPr lang="it-IT" sz="2100" dirty="0">
                <a:latin typeface="Arial Black" panose="020B0A04020102020204" pitchFamily="34" charset="0"/>
              </a:rPr>
              <a:t>, o </a:t>
            </a:r>
            <a:r>
              <a:rPr lang="it-IT" sz="2100" dirty="0" err="1">
                <a:latin typeface="Arial Black" panose="020B0A04020102020204" pitchFamily="34" charset="0"/>
              </a:rPr>
              <a:t>seie</a:t>
            </a:r>
            <a:r>
              <a:rPr lang="it-IT" sz="2100" dirty="0">
                <a:latin typeface="Arial Black" panose="020B0A04020102020204" pitchFamily="34" charset="0"/>
              </a:rPr>
              <a:t> </a:t>
            </a:r>
            <a:r>
              <a:rPr lang="it-IT" sz="2100" dirty="0" err="1">
                <a:highlight>
                  <a:srgbClr val="FFFF00"/>
                </a:highlight>
                <a:latin typeface="Arial Black" panose="020B0A04020102020204" pitchFamily="34" charset="0"/>
              </a:rPr>
              <a:t>carrafune</a:t>
            </a:r>
            <a:r>
              <a:rPr lang="it-IT" sz="2100" dirty="0">
                <a:latin typeface="Arial Black" panose="020B0A04020102020204" pitchFamily="34" charset="0"/>
              </a:rPr>
              <a:t> le </a:t>
            </a:r>
            <a:r>
              <a:rPr lang="it-IT" sz="2100" dirty="0" err="1">
                <a:latin typeface="Arial Black" panose="020B0A04020102020204" pitchFamily="34" charset="0"/>
              </a:rPr>
              <a:t>mprestate</a:t>
            </a:r>
            <a:r>
              <a:rPr lang="it-IT" sz="2100" dirty="0">
                <a:latin typeface="Arial Black" panose="020B0A04020102020204" pitchFamily="34" charset="0"/>
              </a:rPr>
              <a:t>, (grosse caraffe o bicchieri)</a:t>
            </a:r>
          </a:p>
          <a:p>
            <a:pPr marL="0" indent="0">
              <a:buNone/>
            </a:pPr>
            <a:r>
              <a:rPr lang="it-IT" sz="2100" dirty="0">
                <a:latin typeface="Arial Black" panose="020B0A04020102020204" pitchFamily="34" charset="0"/>
              </a:rPr>
              <a:t>Ca no fusto è </a:t>
            </a:r>
            <a:r>
              <a:rPr lang="it-IT" sz="2100" dirty="0" err="1">
                <a:highlight>
                  <a:srgbClr val="FFFF00"/>
                </a:highlight>
                <a:latin typeface="Arial Black" panose="020B0A04020102020204" pitchFamily="34" charset="0"/>
              </a:rPr>
              <a:t>ntrapierto</a:t>
            </a:r>
            <a:r>
              <a:rPr lang="it-IT" sz="2100" dirty="0">
                <a:latin typeface="Arial Black" panose="020B0A04020102020204" pitchFamily="34" charset="0"/>
              </a:rPr>
              <a:t>, e </a:t>
            </a:r>
            <a:r>
              <a:rPr lang="it-IT" sz="2100" dirty="0" err="1">
                <a:latin typeface="Arial Black" panose="020B0A04020102020204" pitchFamily="34" charset="0"/>
              </a:rPr>
              <a:t>ntuorno</a:t>
            </a:r>
            <a:r>
              <a:rPr lang="it-IT" sz="2100" dirty="0">
                <a:latin typeface="Arial Black" panose="020B0A04020102020204" pitchFamily="34" charset="0"/>
              </a:rPr>
              <a:t> </a:t>
            </a:r>
            <a:r>
              <a:rPr lang="it-IT" sz="2100" dirty="0" err="1">
                <a:latin typeface="Arial Black" panose="020B0A04020102020204" pitchFamily="34" charset="0"/>
              </a:rPr>
              <a:t>ntuorno</a:t>
            </a:r>
            <a:r>
              <a:rPr lang="it-IT" sz="2100" dirty="0">
                <a:latin typeface="Arial Black" panose="020B0A04020102020204" pitchFamily="34" charset="0"/>
              </a:rPr>
              <a:t> (lesionato)</a:t>
            </a:r>
          </a:p>
          <a:p>
            <a:pPr marL="0" indent="0">
              <a:buNone/>
            </a:pPr>
            <a:r>
              <a:rPr lang="it-IT" sz="2100" dirty="0">
                <a:latin typeface="Arial Black" panose="020B0A04020102020204" pitchFamily="34" charset="0"/>
              </a:rPr>
              <a:t>Scorre, e lo vino caccia pe li late;</a:t>
            </a:r>
          </a:p>
          <a:p>
            <a:pPr marL="0" indent="0">
              <a:buNone/>
            </a:pPr>
            <a:r>
              <a:rPr lang="it-IT" sz="2100" dirty="0">
                <a:latin typeface="Arial Black" panose="020B0A04020102020204" pitchFamily="34" charset="0"/>
              </a:rPr>
              <a:t>Guaglione bello mio, a sto </a:t>
            </a:r>
            <a:r>
              <a:rPr lang="it-IT" sz="2100" dirty="0" err="1">
                <a:highlight>
                  <a:srgbClr val="FFFF00"/>
                </a:highlight>
                <a:latin typeface="Arial Black" panose="020B0A04020102020204" pitchFamily="34" charset="0"/>
              </a:rPr>
              <a:t>contuorno</a:t>
            </a:r>
            <a:r>
              <a:rPr lang="it-IT" sz="2100" dirty="0">
                <a:latin typeface="Arial Black" panose="020B0A04020102020204" pitchFamily="34" charset="0"/>
              </a:rPr>
              <a:t>, (a questo fatto)</a:t>
            </a:r>
          </a:p>
          <a:p>
            <a:pPr marL="0" indent="0">
              <a:buNone/>
            </a:pPr>
            <a:r>
              <a:rPr lang="it-IT" sz="2100" dirty="0" err="1">
                <a:latin typeface="Arial Black" panose="020B0A04020102020204" pitchFamily="34" charset="0"/>
              </a:rPr>
              <a:t>Mineco</a:t>
            </a:r>
            <a:r>
              <a:rPr lang="it-IT" sz="2100" dirty="0">
                <a:latin typeface="Arial Black" panose="020B0A04020102020204" pitchFamily="34" charset="0"/>
              </a:rPr>
              <a:t> disse, maie </a:t>
            </a:r>
            <a:r>
              <a:rPr lang="it-IT" sz="2100" dirty="0" err="1">
                <a:latin typeface="Arial Black" panose="020B0A04020102020204" pitchFamily="34" charset="0"/>
              </a:rPr>
              <a:t>nc’è</a:t>
            </a:r>
            <a:r>
              <a:rPr lang="it-IT" sz="2100" dirty="0">
                <a:latin typeface="Arial Black" panose="020B0A04020102020204" pitchFamily="34" charset="0"/>
              </a:rPr>
              <a:t> </a:t>
            </a:r>
            <a:r>
              <a:rPr lang="it-IT" sz="2100" dirty="0" err="1">
                <a:latin typeface="Arial Black" panose="020B0A04020102020204" pitchFamily="34" charset="0"/>
              </a:rPr>
              <a:t>ssanetate</a:t>
            </a:r>
            <a:r>
              <a:rPr lang="it-IT" sz="2100" dirty="0">
                <a:latin typeface="Arial Black" panose="020B0A04020102020204" pitchFamily="34" charset="0"/>
              </a:rPr>
              <a:t>,</a:t>
            </a:r>
          </a:p>
          <a:p>
            <a:pPr marL="0" indent="0">
              <a:buNone/>
            </a:pPr>
            <a:r>
              <a:rPr lang="it-IT" sz="2100" dirty="0" err="1">
                <a:latin typeface="Arial Black" panose="020B0A04020102020204" pitchFamily="34" charset="0"/>
              </a:rPr>
              <a:t>Mme</a:t>
            </a:r>
            <a:r>
              <a:rPr lang="it-IT" sz="2100" dirty="0">
                <a:latin typeface="Arial Black" panose="020B0A04020102020204" pitchFamily="34" charset="0"/>
              </a:rPr>
              <a:t> </a:t>
            </a:r>
            <a:r>
              <a:rPr lang="it-IT" sz="2100" dirty="0" err="1">
                <a:latin typeface="Arial Black" panose="020B0A04020102020204" pitchFamily="34" charset="0"/>
              </a:rPr>
              <a:t>nn’</a:t>
            </a:r>
            <a:r>
              <a:rPr lang="it-IT" sz="2100" dirty="0" err="1">
                <a:highlight>
                  <a:srgbClr val="FFFF00"/>
                </a:highlight>
                <a:latin typeface="Arial Black" panose="020B0A04020102020204" pitchFamily="34" charset="0"/>
              </a:rPr>
              <a:t>asciarraggio</a:t>
            </a:r>
            <a:r>
              <a:rPr lang="it-IT" sz="2100" dirty="0">
                <a:latin typeface="Arial Black" panose="020B0A04020102020204" pitchFamily="34" charset="0"/>
              </a:rPr>
              <a:t> </a:t>
            </a:r>
            <a:r>
              <a:rPr lang="it-IT" sz="2100" dirty="0" err="1">
                <a:latin typeface="Arial Black" panose="020B0A04020102020204" pitchFamily="34" charset="0"/>
              </a:rPr>
              <a:t>schitto</a:t>
            </a:r>
            <a:r>
              <a:rPr lang="it-IT" sz="2100" dirty="0">
                <a:latin typeface="Arial Black" panose="020B0A04020102020204" pitchFamily="34" charset="0"/>
              </a:rPr>
              <a:t> tre o quatto: (me ne cercherò)</a:t>
            </a:r>
          </a:p>
          <a:p>
            <a:pPr marL="0" indent="0">
              <a:buNone/>
            </a:pPr>
            <a:r>
              <a:rPr lang="it-IT" sz="2100" dirty="0">
                <a:latin typeface="Arial Black" panose="020B0A04020102020204" pitchFamily="34" charset="0"/>
              </a:rPr>
              <a:t>Ma </a:t>
            </a:r>
            <a:r>
              <a:rPr lang="it-IT" sz="2100" dirty="0" err="1">
                <a:highlight>
                  <a:srgbClr val="FFFF00"/>
                </a:highlight>
                <a:latin typeface="Arial Black" panose="020B0A04020102020204" pitchFamily="34" charset="0"/>
              </a:rPr>
              <a:t>craie</a:t>
            </a:r>
            <a:r>
              <a:rPr lang="it-IT" sz="2100" dirty="0">
                <a:latin typeface="Arial Black" panose="020B0A04020102020204" pitchFamily="34" charset="0"/>
              </a:rPr>
              <a:t> </a:t>
            </a:r>
            <a:r>
              <a:rPr lang="it-IT" sz="2100" dirty="0" err="1">
                <a:latin typeface="Arial Black" panose="020B0A04020102020204" pitchFamily="34" charset="0"/>
              </a:rPr>
              <a:t>nce</a:t>
            </a:r>
            <a:r>
              <a:rPr lang="it-IT" sz="2100" dirty="0">
                <a:latin typeface="Arial Black" panose="020B0A04020102020204" pitchFamily="34" charset="0"/>
              </a:rPr>
              <a:t> </a:t>
            </a:r>
            <a:r>
              <a:rPr lang="it-IT" sz="2100" dirty="0" err="1">
                <a:latin typeface="Arial Black" panose="020B0A04020102020204" pitchFamily="34" charset="0"/>
              </a:rPr>
              <a:t>scengo</a:t>
            </a:r>
            <a:r>
              <a:rPr lang="it-IT" sz="2100" dirty="0">
                <a:latin typeface="Arial Black" panose="020B0A04020102020204" pitchFamily="34" charset="0"/>
              </a:rPr>
              <a:t> a </a:t>
            </a:r>
            <a:r>
              <a:rPr lang="it-IT" sz="2100" dirty="0" err="1">
                <a:latin typeface="Arial Black" panose="020B0A04020102020204" pitchFamily="34" charset="0"/>
              </a:rPr>
              <a:t>Nnapole</a:t>
            </a:r>
            <a:r>
              <a:rPr lang="it-IT" sz="2100" dirty="0">
                <a:latin typeface="Arial Black" panose="020B0A04020102020204" pitchFamily="34" charset="0"/>
              </a:rPr>
              <a:t>, e l’accatto, (domani)</a:t>
            </a:r>
          </a:p>
          <a:p>
            <a:pPr marL="0" indent="0">
              <a:buNone/>
            </a:pPr>
            <a:endParaRPr lang="it-IT" sz="2100" dirty="0">
              <a:latin typeface="Arial Black" panose="020B0A04020102020204" pitchFamily="34" charset="0"/>
            </a:endParaRPr>
          </a:p>
          <a:p>
            <a:pPr marL="0" indent="0">
              <a:buNone/>
            </a:pPr>
            <a:r>
              <a:rPr lang="it-IT" sz="2100" dirty="0" err="1">
                <a:latin typeface="Arial Black" panose="020B0A04020102020204" pitchFamily="34" charset="0"/>
              </a:rPr>
              <a:t>Chiste</a:t>
            </a:r>
            <a:r>
              <a:rPr lang="it-IT" sz="2100" dirty="0">
                <a:latin typeface="Arial Black" panose="020B0A04020102020204" pitchFamily="34" charset="0"/>
              </a:rPr>
              <a:t> ch’aggio te do, ch’a no </a:t>
            </a:r>
            <a:r>
              <a:rPr lang="it-IT" sz="2100" dirty="0" err="1">
                <a:highlight>
                  <a:srgbClr val="FFFF00"/>
                </a:highlight>
                <a:latin typeface="Arial Black" panose="020B0A04020102020204" pitchFamily="34" charset="0"/>
              </a:rPr>
              <a:t>commito</a:t>
            </a:r>
            <a:r>
              <a:rPr lang="it-IT" sz="2100" dirty="0">
                <a:latin typeface="Arial Black" panose="020B0A04020102020204" pitchFamily="34" charset="0"/>
              </a:rPr>
              <a:t> (convito, festa)</a:t>
            </a:r>
          </a:p>
          <a:p>
            <a:pPr marL="0" indent="0">
              <a:buNone/>
            </a:pPr>
            <a:r>
              <a:rPr lang="it-IT" sz="2100" dirty="0">
                <a:latin typeface="Arial Black" panose="020B0A04020102020204" pitchFamily="34" charset="0"/>
              </a:rPr>
              <a:t>L’</a:t>
            </a:r>
            <a:r>
              <a:rPr lang="it-IT" sz="2100" dirty="0" err="1">
                <a:latin typeface="Arial Black" panose="020B0A04020102020204" pitchFamily="34" charset="0"/>
              </a:rPr>
              <a:t>autriere</a:t>
            </a:r>
            <a:r>
              <a:rPr lang="it-IT" sz="2100" dirty="0">
                <a:latin typeface="Arial Black" panose="020B0A04020102020204" pitchFamily="34" charset="0"/>
              </a:rPr>
              <a:t> nne </a:t>
            </a:r>
            <a:r>
              <a:rPr lang="it-IT" sz="2100" dirty="0" err="1">
                <a:latin typeface="Arial Black" panose="020B0A04020102020204" pitchFamily="34" charset="0"/>
              </a:rPr>
              <a:t>mprestaie</a:t>
            </a:r>
            <a:r>
              <a:rPr lang="it-IT" sz="2100" dirty="0">
                <a:latin typeface="Arial Black" panose="020B0A04020102020204" pitchFamily="34" charset="0"/>
              </a:rPr>
              <a:t> </a:t>
            </a:r>
            <a:r>
              <a:rPr lang="it-IT" sz="2100" dirty="0" err="1">
                <a:latin typeface="Arial Black" panose="020B0A04020102020204" pitchFamily="34" charset="0"/>
              </a:rPr>
              <a:t>na</a:t>
            </a:r>
            <a:r>
              <a:rPr lang="it-IT" sz="2100" dirty="0">
                <a:latin typeface="Arial Black" panose="020B0A04020102020204" pitchFamily="34" charset="0"/>
              </a:rPr>
              <a:t> </a:t>
            </a:r>
            <a:r>
              <a:rPr lang="it-IT" sz="2100" dirty="0" err="1">
                <a:latin typeface="Arial Black" panose="020B0A04020102020204" pitchFamily="34" charset="0"/>
              </a:rPr>
              <a:t>manejata</a:t>
            </a:r>
            <a:r>
              <a:rPr lang="it-IT" sz="2100" dirty="0">
                <a:latin typeface="Arial Black" panose="020B0A04020102020204" pitchFamily="34" charset="0"/>
              </a:rPr>
              <a:t>.</a:t>
            </a:r>
          </a:p>
          <a:p>
            <a:pPr marL="0" indent="0">
              <a:buNone/>
            </a:pPr>
            <a:r>
              <a:rPr lang="it-IT" sz="2100" dirty="0">
                <a:latin typeface="Arial Black" panose="020B0A04020102020204" pitchFamily="34" charset="0"/>
              </a:rPr>
              <a:t>Ma che te nne </a:t>
            </a:r>
            <a:r>
              <a:rPr lang="it-IT" sz="2100" dirty="0" err="1">
                <a:latin typeface="Arial Black" panose="020B0A04020102020204" pitchFamily="34" charset="0"/>
              </a:rPr>
              <a:t>vuoie</a:t>
            </a:r>
            <a:r>
              <a:rPr lang="it-IT" sz="2100" dirty="0">
                <a:latin typeface="Arial Black" panose="020B0A04020102020204" pitchFamily="34" charset="0"/>
              </a:rPr>
              <a:t> ì </a:t>
            </a:r>
            <a:r>
              <a:rPr lang="it-IT" sz="2100" dirty="0" err="1">
                <a:latin typeface="Arial Black" panose="020B0A04020102020204" pitchFamily="34" charset="0"/>
              </a:rPr>
              <a:t>mo</a:t>
            </a:r>
            <a:r>
              <a:rPr lang="it-IT" sz="2100" dirty="0">
                <a:latin typeface="Arial Black" panose="020B0A04020102020204" pitchFamily="34" charset="0"/>
              </a:rPr>
              <a:t> zito </a:t>
            </a:r>
            <a:r>
              <a:rPr lang="it-IT" sz="2100" dirty="0" err="1">
                <a:latin typeface="Arial Black" panose="020B0A04020102020204" pitchFamily="34" charset="0"/>
              </a:rPr>
              <a:t>zito</a:t>
            </a:r>
            <a:endParaRPr lang="it-IT" sz="2100" dirty="0">
              <a:latin typeface="Arial Black" panose="020B0A04020102020204" pitchFamily="34" charset="0"/>
            </a:endParaRPr>
          </a:p>
          <a:p>
            <a:pPr marL="0" indent="0">
              <a:buNone/>
            </a:pPr>
            <a:r>
              <a:rPr lang="it-IT" sz="2100" dirty="0" err="1">
                <a:latin typeface="Arial Black" panose="020B0A04020102020204" pitchFamily="34" charset="0"/>
              </a:rPr>
              <a:t>Cianniè</a:t>
            </a:r>
            <a:r>
              <a:rPr lang="it-IT" sz="2100" dirty="0">
                <a:latin typeface="Arial Black" panose="020B0A04020102020204" pitchFamily="34" charset="0"/>
              </a:rPr>
              <a:t>, non </a:t>
            </a:r>
            <a:r>
              <a:rPr lang="it-IT" sz="2100" dirty="0" err="1">
                <a:latin typeface="Arial Black" panose="020B0A04020102020204" pitchFamily="34" charset="0"/>
              </a:rPr>
              <a:t>vuoie</a:t>
            </a:r>
            <a:r>
              <a:rPr lang="it-IT" sz="2100" dirty="0">
                <a:latin typeface="Arial Black" panose="020B0A04020102020204" pitchFamily="34" charset="0"/>
              </a:rPr>
              <a:t> provare la </a:t>
            </a:r>
            <a:r>
              <a:rPr lang="it-IT" sz="2100" dirty="0">
                <a:highlight>
                  <a:srgbClr val="FFFF00"/>
                </a:highlight>
                <a:latin typeface="Arial Black" panose="020B0A04020102020204" pitchFamily="34" charset="0"/>
              </a:rPr>
              <a:t>raspata</a:t>
            </a:r>
            <a:r>
              <a:rPr lang="it-IT" sz="2100" dirty="0">
                <a:latin typeface="Arial Black" panose="020B0A04020102020204" pitchFamily="34" charset="0"/>
              </a:rPr>
              <a:t>? (qualità di vino)</a:t>
            </a:r>
          </a:p>
          <a:p>
            <a:pPr marL="0" indent="0">
              <a:buNone/>
            </a:pPr>
            <a:r>
              <a:rPr lang="it-IT" sz="2100" dirty="0">
                <a:latin typeface="Arial Black" panose="020B0A04020102020204" pitchFamily="34" charset="0"/>
              </a:rPr>
              <a:t>Te </a:t>
            </a:r>
            <a:r>
              <a:rPr lang="it-IT" sz="2100" dirty="0" err="1">
                <a:latin typeface="Arial Black" panose="020B0A04020102020204" pitchFamily="34" charset="0"/>
              </a:rPr>
              <a:t>rengrazio</a:t>
            </a:r>
            <a:r>
              <a:rPr lang="it-IT" sz="2100" dirty="0">
                <a:latin typeface="Arial Black" panose="020B0A04020102020204" pitchFamily="34" charset="0"/>
              </a:rPr>
              <a:t>, Messere mio </a:t>
            </a:r>
            <a:r>
              <a:rPr lang="it-IT" sz="2100" dirty="0" err="1">
                <a:highlight>
                  <a:srgbClr val="FFFF00"/>
                </a:highlight>
                <a:latin typeface="Arial Black" panose="020B0A04020102020204" pitchFamily="34" charset="0"/>
              </a:rPr>
              <a:t>comprito</a:t>
            </a:r>
            <a:r>
              <a:rPr lang="it-IT" sz="2100" dirty="0">
                <a:latin typeface="Arial Black" panose="020B0A04020102020204" pitchFamily="34" charset="0"/>
              </a:rPr>
              <a:t>, (gentile)</a:t>
            </a:r>
          </a:p>
          <a:p>
            <a:pPr marL="0" indent="0">
              <a:buNone/>
            </a:pPr>
            <a:r>
              <a:rPr lang="it-IT" sz="2100" dirty="0" err="1">
                <a:latin typeface="Arial Black" panose="020B0A04020102020204" pitchFamily="34" charset="0"/>
              </a:rPr>
              <a:t>Cianniello</a:t>
            </a:r>
            <a:r>
              <a:rPr lang="it-IT" sz="2100" dirty="0">
                <a:latin typeface="Arial Black" panose="020B0A04020102020204" pitchFamily="34" charset="0"/>
              </a:rPr>
              <a:t> </a:t>
            </a:r>
            <a:r>
              <a:rPr lang="it-IT" sz="2100" dirty="0" err="1">
                <a:latin typeface="Arial Black" panose="020B0A04020102020204" pitchFamily="34" charset="0"/>
              </a:rPr>
              <a:t>responnìe</a:t>
            </a:r>
            <a:r>
              <a:rPr lang="it-IT" sz="2100" dirty="0">
                <a:latin typeface="Arial Black" panose="020B0A04020102020204" pitchFamily="34" charset="0"/>
              </a:rPr>
              <a:t>, </a:t>
            </a:r>
            <a:r>
              <a:rPr lang="it-IT" sz="2100" dirty="0" err="1">
                <a:latin typeface="Arial Black" panose="020B0A04020102020204" pitchFamily="34" charset="0"/>
              </a:rPr>
              <a:t>mm’aspetta</a:t>
            </a:r>
            <a:r>
              <a:rPr lang="it-IT" sz="2100" dirty="0">
                <a:latin typeface="Arial Black" panose="020B0A04020102020204" pitchFamily="34" charset="0"/>
              </a:rPr>
              <a:t> Tata</a:t>
            </a:r>
          </a:p>
          <a:p>
            <a:pPr marL="0" indent="0">
              <a:buNone/>
            </a:pPr>
            <a:r>
              <a:rPr lang="it-IT" sz="2100" dirty="0">
                <a:latin typeface="Arial Black" panose="020B0A04020102020204" pitchFamily="34" charset="0"/>
              </a:rPr>
              <a:t>Po n’</a:t>
            </a:r>
            <a:r>
              <a:rPr lang="it-IT" sz="2100" dirty="0" err="1">
                <a:latin typeface="Arial Black" panose="020B0A04020102020204" pitchFamily="34" charset="0"/>
              </a:rPr>
              <a:t>auta</a:t>
            </a:r>
            <a:r>
              <a:rPr lang="it-IT" sz="2100" dirty="0">
                <a:latin typeface="Arial Black" panose="020B0A04020102020204" pitchFamily="34" charset="0"/>
              </a:rPr>
              <a:t> vota </a:t>
            </a:r>
            <a:r>
              <a:rPr lang="it-IT" sz="2100" dirty="0" err="1">
                <a:latin typeface="Arial Black" panose="020B0A04020102020204" pitchFamily="34" charset="0"/>
              </a:rPr>
              <a:t>po</a:t>
            </a:r>
            <a:r>
              <a:rPr lang="it-IT" sz="2100" dirty="0">
                <a:latin typeface="Arial Black" panose="020B0A04020102020204" pitchFamily="34" charset="0"/>
              </a:rPr>
              <a:t>. E se nne </a:t>
            </a:r>
            <a:r>
              <a:rPr lang="it-IT" sz="2100" dirty="0" err="1">
                <a:highlight>
                  <a:srgbClr val="FFFF00"/>
                </a:highlight>
                <a:latin typeface="Arial Black" panose="020B0A04020102020204" pitchFamily="34" charset="0"/>
              </a:rPr>
              <a:t>ijo</a:t>
            </a:r>
            <a:r>
              <a:rPr lang="it-IT" sz="2100" dirty="0">
                <a:highlight>
                  <a:srgbClr val="FFFF00"/>
                </a:highlight>
                <a:latin typeface="Arial Black" panose="020B0A04020102020204" pitchFamily="34" charset="0"/>
              </a:rPr>
              <a:t>  </a:t>
            </a:r>
            <a:r>
              <a:rPr lang="it-IT" sz="2100" dirty="0">
                <a:latin typeface="Arial Black" panose="020B0A04020102020204" pitchFamily="34" charset="0"/>
              </a:rPr>
              <a:t>(andò)</a:t>
            </a:r>
          </a:p>
          <a:p>
            <a:pPr marL="0" indent="0">
              <a:buNone/>
            </a:pPr>
            <a:r>
              <a:rPr lang="it-IT" sz="2100" dirty="0">
                <a:latin typeface="Arial Black" panose="020B0A04020102020204" pitchFamily="34" charset="0"/>
              </a:rPr>
              <a:t>Co </a:t>
            </a:r>
            <a:r>
              <a:rPr lang="it-IT" sz="2100" dirty="0" err="1">
                <a:latin typeface="Arial Black" panose="020B0A04020102020204" pitchFamily="34" charset="0"/>
              </a:rPr>
              <a:t>chille</a:t>
            </a:r>
            <a:r>
              <a:rPr lang="it-IT" sz="2100" dirty="0">
                <a:latin typeface="Arial Black" panose="020B0A04020102020204" pitchFamily="34" charset="0"/>
              </a:rPr>
              <a:t> </a:t>
            </a:r>
            <a:r>
              <a:rPr lang="it-IT" sz="2100" dirty="0" err="1">
                <a:latin typeface="Arial Black" panose="020B0A04020102020204" pitchFamily="34" charset="0"/>
              </a:rPr>
              <a:t>carrafune</a:t>
            </a:r>
            <a:r>
              <a:rPr lang="it-IT" sz="2100" dirty="0">
                <a:latin typeface="Arial Black" panose="020B0A04020102020204" pitchFamily="34" charset="0"/>
              </a:rPr>
              <a:t>, e </a:t>
            </a:r>
            <a:r>
              <a:rPr lang="it-IT" sz="2100" dirty="0" err="1">
                <a:latin typeface="Arial Black" panose="020B0A04020102020204" pitchFamily="34" charset="0"/>
              </a:rPr>
              <a:t>ddisse</a:t>
            </a:r>
            <a:r>
              <a:rPr lang="it-IT" sz="2100" dirty="0">
                <a:latin typeface="Arial Black" panose="020B0A04020102020204" pitchFamily="34" charset="0"/>
              </a:rPr>
              <a:t> Addio:</a:t>
            </a:r>
          </a:p>
          <a:p>
            <a:pPr marL="0" indent="0">
              <a:buNone/>
            </a:pPr>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xmlns="" id="{3FAADCCB-40AA-10E7-5907-545E2EDAE070}"/>
              </a:ext>
            </a:extLst>
          </p:cNvPr>
          <p:cNvSpPr>
            <a:spLocks noGrp="1"/>
          </p:cNvSpPr>
          <p:nvPr>
            <p:ph type="sldNum" sz="quarter" idx="12"/>
          </p:nvPr>
        </p:nvSpPr>
        <p:spPr>
          <a:xfrm>
            <a:off x="11011646" y="6244046"/>
            <a:ext cx="683339" cy="310487"/>
          </a:xfrm>
        </p:spPr>
        <p:txBody>
          <a:bodyPr/>
          <a:lstStyle/>
          <a:p>
            <a:fld id="{519954A3-9DFD-4C44-94BA-B95130A3BA1C}" type="slidenum">
              <a:rPr lang="en-US" sz="2000" smtClean="0">
                <a:solidFill>
                  <a:schemeClr val="tx1"/>
                </a:solidFill>
              </a:rPr>
              <a:t>6</a:t>
            </a:fld>
            <a:endParaRPr lang="en-US" sz="2000" dirty="0">
              <a:solidFill>
                <a:schemeClr val="tx1"/>
              </a:solidFill>
            </a:endParaRPr>
          </a:p>
        </p:txBody>
      </p:sp>
    </p:spTree>
    <p:extLst>
      <p:ext uri="{BB962C8B-B14F-4D97-AF65-F5344CB8AC3E}">
        <p14:creationId xmlns:p14="http://schemas.microsoft.com/office/powerpoint/2010/main" val="50881816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43A52E4-27DB-51A5-F6D7-4AF26672B7A4}"/>
              </a:ext>
            </a:extLst>
          </p:cNvPr>
          <p:cNvSpPr>
            <a:spLocks noGrp="1"/>
          </p:cNvSpPr>
          <p:nvPr>
            <p:ph idx="1"/>
          </p:nvPr>
        </p:nvSpPr>
        <p:spPr>
          <a:xfrm>
            <a:off x="677331" y="209006"/>
            <a:ext cx="10121297" cy="6392091"/>
          </a:xfrm>
        </p:spPr>
        <p:txBody>
          <a:bodyPr>
            <a:noAutofit/>
          </a:bodyPr>
          <a:lstStyle/>
          <a:p>
            <a:pPr marL="0" indent="0">
              <a:buNone/>
            </a:pPr>
            <a:r>
              <a:rPr lang="it-IT" dirty="0">
                <a:latin typeface="Arial Black" panose="020B0A04020102020204" pitchFamily="34" charset="0"/>
              </a:rPr>
              <a:t>Pe la partenza de lo </a:t>
            </a:r>
            <a:r>
              <a:rPr lang="it-IT" dirty="0" err="1">
                <a:latin typeface="Arial Black" panose="020B0A04020102020204" pitchFamily="34" charset="0"/>
              </a:rPr>
              <a:t>Guaglionciello</a:t>
            </a:r>
            <a:endParaRPr lang="it-IT" dirty="0">
              <a:latin typeface="Arial Black" panose="020B0A04020102020204" pitchFamily="34" charset="0"/>
            </a:endParaRPr>
          </a:p>
          <a:p>
            <a:pPr marL="0" indent="0">
              <a:buNone/>
            </a:pPr>
            <a:r>
              <a:rPr lang="it-IT" dirty="0" err="1">
                <a:latin typeface="Arial Black" panose="020B0A04020102020204" pitchFamily="34" charset="0"/>
              </a:rPr>
              <a:t>Restaie</a:t>
            </a:r>
            <a:r>
              <a:rPr lang="it-IT" dirty="0">
                <a:latin typeface="Arial Black" panose="020B0A04020102020204" pitchFamily="34" charset="0"/>
              </a:rPr>
              <a:t> Mortella, </a:t>
            </a:r>
            <a:r>
              <a:rPr lang="it-IT" dirty="0" err="1">
                <a:highlight>
                  <a:srgbClr val="FFFF00"/>
                </a:highlight>
                <a:latin typeface="Arial Black" panose="020B0A04020102020204" pitchFamily="34" charset="0"/>
              </a:rPr>
              <a:t>Ddio</a:t>
            </a:r>
            <a:r>
              <a:rPr lang="it-IT" dirty="0">
                <a:highlight>
                  <a:srgbClr val="FFFF00"/>
                </a:highlight>
                <a:latin typeface="Arial Black" panose="020B0A04020102020204" pitchFamily="34" charset="0"/>
              </a:rPr>
              <a:t> sapere core, </a:t>
            </a:r>
            <a:r>
              <a:rPr lang="it-IT" dirty="0">
                <a:latin typeface="Arial Black" panose="020B0A04020102020204" pitchFamily="34" charset="0"/>
              </a:rPr>
              <a:t>(Dio solo sa cosa ha in cuore)</a:t>
            </a:r>
          </a:p>
          <a:p>
            <a:pPr marL="0" indent="0">
              <a:buNone/>
            </a:pPr>
            <a:r>
              <a:rPr lang="it-IT" dirty="0">
                <a:latin typeface="Arial Black" panose="020B0A04020102020204" pitchFamily="34" charset="0"/>
              </a:rPr>
              <a:t>E a lo core </a:t>
            </a:r>
            <a:r>
              <a:rPr lang="it-IT" dirty="0" err="1">
                <a:latin typeface="Arial Black" panose="020B0A04020102020204" pitchFamily="34" charset="0"/>
              </a:rPr>
              <a:t>trasuto</a:t>
            </a:r>
            <a:r>
              <a:rPr lang="it-IT" dirty="0">
                <a:latin typeface="Arial Black" panose="020B0A04020102020204" pitchFamily="34" charset="0"/>
              </a:rPr>
              <a:t> lo </a:t>
            </a:r>
            <a:r>
              <a:rPr lang="it-IT" dirty="0" err="1">
                <a:latin typeface="Arial Black" panose="020B0A04020102020204" pitchFamily="34" charset="0"/>
              </a:rPr>
              <a:t>cortiello</a:t>
            </a:r>
            <a:endParaRPr lang="it-IT" dirty="0">
              <a:latin typeface="Arial Black" panose="020B0A04020102020204" pitchFamily="34" charset="0"/>
            </a:endParaRPr>
          </a:p>
          <a:p>
            <a:pPr marL="0" indent="0">
              <a:buNone/>
            </a:pPr>
            <a:r>
              <a:rPr lang="it-IT" dirty="0" err="1">
                <a:latin typeface="Arial Black" panose="020B0A04020102020204" pitchFamily="34" charset="0"/>
              </a:rPr>
              <a:t>Nfrena</a:t>
            </a:r>
            <a:r>
              <a:rPr lang="it-IT" dirty="0">
                <a:latin typeface="Arial Black" panose="020B0A04020102020204" pitchFamily="34" charset="0"/>
              </a:rPr>
              <a:t> lo </a:t>
            </a:r>
            <a:r>
              <a:rPr lang="it-IT" dirty="0" err="1">
                <a:latin typeface="Arial Black" panose="020B0A04020102020204" pitchFamily="34" charset="0"/>
              </a:rPr>
              <a:t>chianto</a:t>
            </a:r>
            <a:r>
              <a:rPr lang="it-IT" dirty="0">
                <a:latin typeface="Arial Black" panose="020B0A04020102020204" pitchFamily="34" charset="0"/>
              </a:rPr>
              <a:t>, e affoca lo dolore.</a:t>
            </a:r>
          </a:p>
          <a:p>
            <a:pPr marL="0" indent="0">
              <a:buNone/>
            </a:pPr>
            <a:r>
              <a:rPr lang="it-IT" dirty="0">
                <a:latin typeface="Arial Black" panose="020B0A04020102020204" pitchFamily="34" charset="0"/>
              </a:rPr>
              <a:t>Ma la Mamma, ch’</a:t>
            </a:r>
            <a:r>
              <a:rPr lang="it-IT" dirty="0" err="1">
                <a:latin typeface="Arial Black" panose="020B0A04020102020204" pitchFamily="34" charset="0"/>
              </a:rPr>
              <a:t>avea</a:t>
            </a:r>
            <a:r>
              <a:rPr lang="it-IT" dirty="0">
                <a:latin typeface="Arial Black" panose="020B0A04020102020204" pitchFamily="34" charset="0"/>
              </a:rPr>
              <a:t> </a:t>
            </a:r>
            <a:r>
              <a:rPr lang="it-IT" dirty="0" err="1">
                <a:latin typeface="Arial Black" panose="020B0A04020102020204" pitchFamily="34" charset="0"/>
              </a:rPr>
              <a:t>autro</a:t>
            </a:r>
            <a:r>
              <a:rPr lang="it-IT" dirty="0">
                <a:latin typeface="Arial Black" panose="020B0A04020102020204" pitchFamily="34" charset="0"/>
              </a:rPr>
              <a:t> </a:t>
            </a:r>
            <a:r>
              <a:rPr lang="it-IT" dirty="0" err="1">
                <a:latin typeface="Arial Black" panose="020B0A04020102020204" pitchFamily="34" charset="0"/>
              </a:rPr>
              <a:t>ncerviello</a:t>
            </a:r>
            <a:endParaRPr lang="it-IT" dirty="0">
              <a:latin typeface="Arial Black" panose="020B0A04020102020204" pitchFamily="34" charset="0"/>
            </a:endParaRPr>
          </a:p>
          <a:p>
            <a:pPr marL="0" indent="0">
              <a:buNone/>
            </a:pPr>
            <a:r>
              <a:rPr lang="it-IT" dirty="0">
                <a:latin typeface="Arial Black" panose="020B0A04020102020204" pitchFamily="34" charset="0"/>
              </a:rPr>
              <a:t>E </a:t>
            </a:r>
            <a:r>
              <a:rPr lang="it-IT" dirty="0" err="1">
                <a:latin typeface="Arial Black" panose="020B0A04020102020204" pitchFamily="34" charset="0"/>
              </a:rPr>
              <a:t>dde</a:t>
            </a:r>
            <a:r>
              <a:rPr lang="it-IT" dirty="0">
                <a:latin typeface="Arial Black" panose="020B0A04020102020204" pitchFamily="34" charset="0"/>
              </a:rPr>
              <a:t> la figlia non </a:t>
            </a:r>
            <a:r>
              <a:rPr lang="it-IT" dirty="0" err="1">
                <a:latin typeface="Arial Black" panose="020B0A04020102020204" pitchFamily="34" charset="0"/>
              </a:rPr>
              <a:t>sapea</a:t>
            </a:r>
            <a:r>
              <a:rPr lang="it-IT" dirty="0">
                <a:latin typeface="Arial Black" panose="020B0A04020102020204" pitchFamily="34" charset="0"/>
              </a:rPr>
              <a:t> l’ammore,</a:t>
            </a:r>
          </a:p>
          <a:p>
            <a:pPr marL="0" indent="0">
              <a:buNone/>
            </a:pPr>
            <a:r>
              <a:rPr lang="it-IT" dirty="0" err="1">
                <a:latin typeface="Arial Black" panose="020B0A04020102020204" pitchFamily="34" charset="0"/>
              </a:rPr>
              <a:t>Pecché</a:t>
            </a:r>
            <a:r>
              <a:rPr lang="it-IT" dirty="0">
                <a:latin typeface="Arial Black" panose="020B0A04020102020204" pitchFamily="34" charset="0"/>
              </a:rPr>
              <a:t>: </a:t>
            </a:r>
            <a:r>
              <a:rPr lang="it-IT" dirty="0" err="1">
                <a:latin typeface="Arial Black" panose="020B0A04020102020204" pitchFamily="34" charset="0"/>
              </a:rPr>
              <a:t>decea</a:t>
            </a:r>
            <a:r>
              <a:rPr lang="it-IT" dirty="0">
                <a:latin typeface="Arial Black" panose="020B0A04020102020204" pitchFamily="34" charset="0"/>
              </a:rPr>
              <a:t>, </a:t>
            </a:r>
            <a:r>
              <a:rPr lang="it-IT" dirty="0" err="1">
                <a:latin typeface="Arial Black" panose="020B0A04020102020204" pitchFamily="34" charset="0"/>
              </a:rPr>
              <a:t>pecché</a:t>
            </a:r>
            <a:r>
              <a:rPr lang="it-IT" dirty="0">
                <a:latin typeface="Arial Black" panose="020B0A04020102020204" pitchFamily="34" charset="0"/>
              </a:rPr>
              <a:t> scontenta </a:t>
            </a:r>
            <a:r>
              <a:rPr lang="it-IT" dirty="0" err="1">
                <a:latin typeface="Arial Black" panose="020B0A04020102020204" pitchFamily="34" charset="0"/>
              </a:rPr>
              <a:t>staje</a:t>
            </a:r>
            <a:r>
              <a:rPr lang="it-IT" dirty="0">
                <a:latin typeface="Arial Black" panose="020B0A04020102020204" pitchFamily="34" charset="0"/>
              </a:rPr>
              <a:t>,</a:t>
            </a:r>
          </a:p>
          <a:p>
            <a:pPr marL="0" indent="0">
              <a:buNone/>
            </a:pPr>
            <a:r>
              <a:rPr lang="it-IT" dirty="0" err="1">
                <a:latin typeface="Arial Black" panose="020B0A04020102020204" pitchFamily="34" charset="0"/>
              </a:rPr>
              <a:t>Dimmèllo</a:t>
            </a:r>
            <a:r>
              <a:rPr lang="it-IT" dirty="0">
                <a:latin typeface="Arial Black" panose="020B0A04020102020204" pitchFamily="34" charset="0"/>
              </a:rPr>
              <a:t>, figlia mia, </a:t>
            </a:r>
            <a:r>
              <a:rPr lang="it-IT" dirty="0" err="1">
                <a:latin typeface="Arial Black" panose="020B0A04020102020204" pitchFamily="34" charset="0"/>
              </a:rPr>
              <a:t>dimme</a:t>
            </a:r>
            <a:r>
              <a:rPr lang="it-IT" dirty="0">
                <a:latin typeface="Arial Black" panose="020B0A04020102020204" pitchFamily="34" charset="0"/>
              </a:rPr>
              <a:t> che d’</a:t>
            </a:r>
            <a:r>
              <a:rPr lang="it-IT" dirty="0" err="1">
                <a:latin typeface="Arial Black" panose="020B0A04020102020204" pitchFamily="34" charset="0"/>
              </a:rPr>
              <a:t>aje</a:t>
            </a:r>
            <a:r>
              <a:rPr lang="it-IT" dirty="0">
                <a:latin typeface="Arial Black" panose="020B0A04020102020204" pitchFamily="34" charset="0"/>
              </a:rPr>
              <a:t>.</a:t>
            </a:r>
          </a:p>
          <a:p>
            <a:pPr marL="0" indent="0">
              <a:buNone/>
            </a:pPr>
            <a:r>
              <a:rPr lang="it-IT" dirty="0">
                <a:latin typeface="Arial Black" panose="020B0A04020102020204" pitchFamily="34" charset="0"/>
              </a:rPr>
              <a:t>Tu saie ca pe </a:t>
            </a:r>
            <a:r>
              <a:rPr lang="it-IT" dirty="0" err="1">
                <a:latin typeface="Arial Black" panose="020B0A04020102020204" pitchFamily="34" charset="0"/>
              </a:rPr>
              <a:t>tte</a:t>
            </a:r>
            <a:r>
              <a:rPr lang="it-IT" dirty="0">
                <a:latin typeface="Arial Black" panose="020B0A04020102020204" pitchFamily="34" charset="0"/>
              </a:rPr>
              <a:t> </a:t>
            </a:r>
            <a:r>
              <a:rPr lang="it-IT" dirty="0" err="1">
                <a:latin typeface="Arial Black" panose="020B0A04020102020204" pitchFamily="34" charset="0"/>
              </a:rPr>
              <a:t>mmore</a:t>
            </a:r>
            <a:r>
              <a:rPr lang="it-IT" dirty="0">
                <a:latin typeface="Arial Black" panose="020B0A04020102020204" pitchFamily="34" charset="0"/>
              </a:rPr>
              <a:t> </a:t>
            </a:r>
            <a:r>
              <a:rPr lang="it-IT" dirty="0" err="1">
                <a:latin typeface="Arial Black" panose="020B0A04020102020204" pitchFamily="34" charset="0"/>
              </a:rPr>
              <a:t>Sapatiello</a:t>
            </a:r>
            <a:endParaRPr lang="it-IT" dirty="0">
              <a:latin typeface="Arial Black" panose="020B0A04020102020204" pitchFamily="34" charset="0"/>
            </a:endParaRPr>
          </a:p>
          <a:p>
            <a:pPr marL="0" indent="0">
              <a:buNone/>
            </a:pPr>
            <a:r>
              <a:rPr lang="it-IT" dirty="0">
                <a:latin typeface="Arial Black" panose="020B0A04020102020204" pitchFamily="34" charset="0"/>
              </a:rPr>
              <a:t>C’ha lo </a:t>
            </a:r>
            <a:r>
              <a:rPr lang="it-IT" dirty="0" err="1">
                <a:latin typeface="Arial Black" panose="020B0A04020102020204" pitchFamily="34" charset="0"/>
              </a:rPr>
              <a:t>puorco</a:t>
            </a:r>
            <a:r>
              <a:rPr lang="it-IT" dirty="0">
                <a:latin typeface="Arial Black" panose="020B0A04020102020204" pitchFamily="34" charset="0"/>
              </a:rPr>
              <a:t> a la casa, e lo </a:t>
            </a:r>
            <a:r>
              <a:rPr lang="it-IT" dirty="0" err="1">
                <a:highlight>
                  <a:srgbClr val="FFFF00"/>
                </a:highlight>
                <a:latin typeface="Arial Black" panose="020B0A04020102020204" pitchFamily="34" charset="0"/>
              </a:rPr>
              <a:t>sommarro</a:t>
            </a:r>
            <a:r>
              <a:rPr lang="it-IT" dirty="0">
                <a:latin typeface="Arial Black" panose="020B0A04020102020204" pitchFamily="34" charset="0"/>
              </a:rPr>
              <a:t>, (l’asino)</a:t>
            </a:r>
          </a:p>
          <a:p>
            <a:pPr marL="0" indent="0">
              <a:buNone/>
            </a:pPr>
            <a:r>
              <a:rPr lang="it-IT" dirty="0">
                <a:latin typeface="Arial Black" panose="020B0A04020102020204" pitchFamily="34" charset="0"/>
              </a:rPr>
              <a:t>E </a:t>
            </a:r>
            <a:r>
              <a:rPr lang="it-IT" dirty="0" err="1">
                <a:latin typeface="Arial Black" panose="020B0A04020102020204" pitchFamily="34" charset="0"/>
              </a:rPr>
              <a:t>Mmerullo</a:t>
            </a:r>
            <a:r>
              <a:rPr lang="it-IT" dirty="0">
                <a:latin typeface="Arial Black" panose="020B0A04020102020204" pitchFamily="34" charset="0"/>
              </a:rPr>
              <a:t>, co </a:t>
            </a:r>
            <a:r>
              <a:rPr lang="it-IT" dirty="0" err="1">
                <a:latin typeface="Arial Black" panose="020B0A04020102020204" pitchFamily="34" charset="0"/>
              </a:rPr>
              <a:t>Cianno</a:t>
            </a:r>
            <a:r>
              <a:rPr lang="it-IT" dirty="0">
                <a:latin typeface="Arial Black" panose="020B0A04020102020204" pitchFamily="34" charset="0"/>
              </a:rPr>
              <a:t>, e </a:t>
            </a:r>
            <a:r>
              <a:rPr lang="it-IT" dirty="0" err="1">
                <a:latin typeface="Arial Black" panose="020B0A04020102020204" pitchFamily="34" charset="0"/>
              </a:rPr>
              <a:t>Cciccariello</a:t>
            </a:r>
            <a:r>
              <a:rPr lang="it-IT" dirty="0">
                <a:latin typeface="Arial Black" panose="020B0A04020102020204" pitchFamily="34" charset="0"/>
              </a:rPr>
              <a:t>,</a:t>
            </a:r>
          </a:p>
          <a:p>
            <a:pPr marL="0" indent="0">
              <a:buNone/>
            </a:pPr>
            <a:r>
              <a:rPr lang="it-IT" dirty="0">
                <a:latin typeface="Arial Black" panose="020B0A04020102020204" pitchFamily="34" charset="0"/>
              </a:rPr>
              <a:t>Che </a:t>
            </a:r>
            <a:r>
              <a:rPr lang="it-IT" dirty="0">
                <a:highlight>
                  <a:srgbClr val="FFFF00"/>
                </a:highlight>
                <a:latin typeface="Arial Black" panose="020B0A04020102020204" pitchFamily="34" charset="0"/>
              </a:rPr>
              <a:t>n’hanno pare </a:t>
            </a:r>
            <a:r>
              <a:rPr lang="it-IT" dirty="0">
                <a:latin typeface="Arial Black" panose="020B0A04020102020204" pitchFamily="34" charset="0"/>
              </a:rPr>
              <a:t>pe </a:t>
            </a:r>
            <a:r>
              <a:rPr lang="it-IT" dirty="0" err="1">
                <a:latin typeface="Arial Black" panose="020B0A04020102020204" pitchFamily="34" charset="0"/>
              </a:rPr>
              <a:t>guidà</a:t>
            </a:r>
            <a:r>
              <a:rPr lang="it-IT" dirty="0">
                <a:latin typeface="Arial Black" panose="020B0A04020102020204" pitchFamily="34" charset="0"/>
              </a:rPr>
              <a:t> no carro. (non hanno pari)</a:t>
            </a:r>
          </a:p>
          <a:p>
            <a:pPr marL="0" indent="0">
              <a:buNone/>
            </a:pPr>
            <a:r>
              <a:rPr lang="it-IT" dirty="0">
                <a:latin typeface="Arial Black" panose="020B0A04020102020204" pitchFamily="34" charset="0"/>
              </a:rPr>
              <a:t>Ch’ognuno porta </a:t>
            </a:r>
            <a:r>
              <a:rPr lang="it-IT" dirty="0" err="1">
                <a:latin typeface="Arial Black" panose="020B0A04020102020204" pitchFamily="34" charset="0"/>
              </a:rPr>
              <a:t>lieggio</a:t>
            </a:r>
            <a:r>
              <a:rPr lang="it-IT" dirty="0">
                <a:latin typeface="Arial Black" panose="020B0A04020102020204" pitchFamily="34" charset="0"/>
              </a:rPr>
              <a:t> </a:t>
            </a:r>
            <a:r>
              <a:rPr lang="it-IT" dirty="0" err="1">
                <a:latin typeface="Arial Black" panose="020B0A04020102020204" pitchFamily="34" charset="0"/>
              </a:rPr>
              <a:t>comm’auciello</a:t>
            </a:r>
            <a:endParaRPr lang="it-IT" dirty="0">
              <a:latin typeface="Arial Black" panose="020B0A04020102020204" pitchFamily="34" charset="0"/>
            </a:endParaRPr>
          </a:p>
          <a:p>
            <a:pPr marL="0" indent="0">
              <a:buNone/>
            </a:pPr>
            <a:r>
              <a:rPr lang="it-IT" dirty="0">
                <a:latin typeface="Arial Black" panose="020B0A04020102020204" pitchFamily="34" charset="0"/>
              </a:rPr>
              <a:t>No </a:t>
            </a:r>
            <a:r>
              <a:rPr lang="it-IT" dirty="0" err="1">
                <a:latin typeface="Arial Black" panose="020B0A04020102020204" pitchFamily="34" charset="0"/>
              </a:rPr>
              <a:t>tummolo</a:t>
            </a:r>
            <a:r>
              <a:rPr lang="it-IT" dirty="0">
                <a:latin typeface="Arial Black" panose="020B0A04020102020204" pitchFamily="34" charset="0"/>
              </a:rPr>
              <a:t> de grano </a:t>
            </a:r>
            <a:r>
              <a:rPr lang="it-IT" dirty="0" err="1">
                <a:highlight>
                  <a:srgbClr val="FFFF00"/>
                </a:highlight>
                <a:latin typeface="Arial Black" panose="020B0A04020102020204" pitchFamily="34" charset="0"/>
              </a:rPr>
              <a:t>varro</a:t>
            </a:r>
            <a:r>
              <a:rPr lang="it-IT" dirty="0">
                <a:highlight>
                  <a:srgbClr val="FFFF00"/>
                </a:highlight>
                <a:latin typeface="Arial Black" panose="020B0A04020102020204" pitchFamily="34" charset="0"/>
              </a:rPr>
              <a:t> </a:t>
            </a:r>
            <a:r>
              <a:rPr lang="it-IT" dirty="0" err="1">
                <a:highlight>
                  <a:srgbClr val="FFFF00"/>
                </a:highlight>
                <a:latin typeface="Arial Black" panose="020B0A04020102020204" pitchFamily="34" charset="0"/>
              </a:rPr>
              <a:t>varro</a:t>
            </a:r>
            <a:r>
              <a:rPr lang="it-IT" dirty="0">
                <a:latin typeface="Arial Black" panose="020B0A04020102020204" pitchFamily="34" charset="0"/>
              </a:rPr>
              <a:t>,(pieno fino all’orlo)  </a:t>
            </a:r>
            <a:r>
              <a:rPr lang="it-IT" i="1" dirty="0">
                <a:latin typeface="Arial Black" panose="020B0A04020102020204" pitchFamily="34" charset="0"/>
              </a:rPr>
              <a:t>(mis. di cap.- ca. 50 Kg)</a:t>
            </a:r>
          </a:p>
          <a:p>
            <a:pPr marL="0" indent="0">
              <a:buNone/>
            </a:pPr>
            <a:r>
              <a:rPr lang="it-IT" dirty="0">
                <a:latin typeface="Arial Black" panose="020B0A04020102020204" pitchFamily="34" charset="0"/>
              </a:rPr>
              <a:t>E </a:t>
            </a:r>
            <a:r>
              <a:rPr lang="it-IT" dirty="0" err="1">
                <a:latin typeface="Arial Black" panose="020B0A04020102020204" pitchFamily="34" charset="0"/>
              </a:rPr>
              <a:t>sso</a:t>
            </a:r>
            <a:r>
              <a:rPr lang="it-IT" dirty="0">
                <a:latin typeface="Arial Black" panose="020B0A04020102020204" pitchFamily="34" charset="0"/>
              </a:rPr>
              <a:t> </a:t>
            </a:r>
            <a:r>
              <a:rPr lang="it-IT" dirty="0" err="1">
                <a:latin typeface="Arial Black" panose="020B0A04020102020204" pitchFamily="34" charset="0"/>
              </a:rPr>
              <a:t>sanicce</a:t>
            </a:r>
            <a:r>
              <a:rPr lang="it-IT" dirty="0">
                <a:latin typeface="Arial Black" panose="020B0A04020102020204" pitchFamily="34" charset="0"/>
              </a:rPr>
              <a:t>, e </a:t>
            </a:r>
            <a:r>
              <a:rPr lang="it-IT" dirty="0" err="1">
                <a:latin typeface="Arial Black" panose="020B0A04020102020204" pitchFamily="34" charset="0"/>
              </a:rPr>
              <a:t>ggiuvene</a:t>
            </a:r>
            <a:r>
              <a:rPr lang="it-IT" dirty="0">
                <a:latin typeface="Arial Black" panose="020B0A04020102020204" pitchFamily="34" charset="0"/>
              </a:rPr>
              <a:t> </a:t>
            </a:r>
            <a:r>
              <a:rPr lang="it-IT" dirty="0" err="1">
                <a:highlight>
                  <a:srgbClr val="FFFF00"/>
                </a:highlight>
                <a:latin typeface="Arial Black" panose="020B0A04020102020204" pitchFamily="34" charset="0"/>
              </a:rPr>
              <a:t>chiantute</a:t>
            </a:r>
            <a:r>
              <a:rPr lang="it-IT" dirty="0">
                <a:latin typeface="Arial Black" panose="020B0A04020102020204" pitchFamily="34" charset="0"/>
              </a:rPr>
              <a:t>, (sani e robusti)</a:t>
            </a:r>
          </a:p>
          <a:p>
            <a:pPr marL="0" indent="0">
              <a:buNone/>
            </a:pPr>
            <a:r>
              <a:rPr lang="it-IT" dirty="0">
                <a:latin typeface="Arial Black" panose="020B0A04020102020204" pitchFamily="34" charset="0"/>
              </a:rPr>
              <a:t>E de </a:t>
            </a:r>
            <a:r>
              <a:rPr lang="it-IT" dirty="0" err="1">
                <a:highlight>
                  <a:srgbClr val="FFFF00"/>
                </a:highlight>
                <a:latin typeface="Arial Black" panose="020B0A04020102020204" pitchFamily="34" charset="0"/>
              </a:rPr>
              <a:t>cerrito</a:t>
            </a:r>
            <a:r>
              <a:rPr lang="it-IT" dirty="0">
                <a:latin typeface="Arial Black" panose="020B0A04020102020204" pitchFamily="34" charset="0"/>
              </a:rPr>
              <a:t> </a:t>
            </a:r>
            <a:r>
              <a:rPr lang="it-IT" dirty="0" err="1">
                <a:latin typeface="Arial Black" panose="020B0A04020102020204" pitchFamily="34" charset="0"/>
              </a:rPr>
              <a:t>mo</a:t>
            </a:r>
            <a:r>
              <a:rPr lang="it-IT" dirty="0">
                <a:latin typeface="Arial Black" panose="020B0A04020102020204" pitchFamily="34" charset="0"/>
              </a:rPr>
              <a:t> vanno vestute. (lana, panno fino di Cerreto S.)</a:t>
            </a:r>
          </a:p>
          <a:p>
            <a:pPr marL="0" indent="0">
              <a:buNone/>
            </a:pPr>
            <a:endParaRPr lang="it-IT" sz="1600" dirty="0"/>
          </a:p>
        </p:txBody>
      </p:sp>
      <p:sp>
        <p:nvSpPr>
          <p:cNvPr id="4" name="Segnaposto numero diapositiva 3">
            <a:extLst>
              <a:ext uri="{FF2B5EF4-FFF2-40B4-BE49-F238E27FC236}">
                <a16:creationId xmlns:a16="http://schemas.microsoft.com/office/drawing/2014/main" xmlns="" id="{61FB5C3E-8B14-37E9-E02A-81C60B8A4E91}"/>
              </a:ext>
            </a:extLst>
          </p:cNvPr>
          <p:cNvSpPr>
            <a:spLocks noGrp="1"/>
          </p:cNvSpPr>
          <p:nvPr>
            <p:ph type="sldNum" sz="quarter" idx="12"/>
          </p:nvPr>
        </p:nvSpPr>
        <p:spPr>
          <a:xfrm>
            <a:off x="11090023" y="6093613"/>
            <a:ext cx="683339" cy="365125"/>
          </a:xfrm>
        </p:spPr>
        <p:txBody>
          <a:bodyPr/>
          <a:lstStyle/>
          <a:p>
            <a:fld id="{519954A3-9DFD-4C44-94BA-B95130A3BA1C}" type="slidenum">
              <a:rPr lang="en-US" sz="2000" smtClean="0">
                <a:solidFill>
                  <a:schemeClr val="tx1"/>
                </a:solidFill>
              </a:rPr>
              <a:t>7</a:t>
            </a:fld>
            <a:endParaRPr lang="en-US" sz="2000" dirty="0">
              <a:solidFill>
                <a:schemeClr val="tx1"/>
              </a:solidFill>
            </a:endParaRPr>
          </a:p>
        </p:txBody>
      </p:sp>
    </p:spTree>
    <p:extLst>
      <p:ext uri="{BB962C8B-B14F-4D97-AF65-F5344CB8AC3E}">
        <p14:creationId xmlns:p14="http://schemas.microsoft.com/office/powerpoint/2010/main" val="133674438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331B865-D696-4815-B57F-D64132C2E63C}"/>
              </a:ext>
            </a:extLst>
          </p:cNvPr>
          <p:cNvSpPr>
            <a:spLocks noGrp="1"/>
          </p:cNvSpPr>
          <p:nvPr>
            <p:ph idx="1"/>
          </p:nvPr>
        </p:nvSpPr>
        <p:spPr>
          <a:xfrm>
            <a:off x="363823" y="397084"/>
            <a:ext cx="11741091" cy="6235338"/>
          </a:xfrm>
        </p:spPr>
        <p:txBody>
          <a:bodyPr>
            <a:normAutofit fontScale="77500" lnSpcReduction="20000"/>
          </a:bodyPr>
          <a:lstStyle/>
          <a:p>
            <a:pPr marL="0" indent="0">
              <a:buNone/>
            </a:pPr>
            <a:r>
              <a:rPr lang="it-IT" sz="1900" dirty="0" err="1">
                <a:latin typeface="Arial Black" panose="020B0A04020102020204" pitchFamily="34" charset="0"/>
              </a:rPr>
              <a:t>Anze</a:t>
            </a:r>
            <a:r>
              <a:rPr lang="it-IT" sz="1900" dirty="0">
                <a:latin typeface="Arial Black" panose="020B0A04020102020204" pitchFamily="34" charset="0"/>
              </a:rPr>
              <a:t> </a:t>
            </a:r>
            <a:r>
              <a:rPr lang="it-IT" sz="1900" dirty="0" err="1">
                <a:latin typeface="Arial Black" panose="020B0A04020102020204" pitchFamily="34" charset="0"/>
              </a:rPr>
              <a:t>Merullo</a:t>
            </a:r>
            <a:r>
              <a:rPr lang="it-IT" sz="1900" dirty="0">
                <a:latin typeface="Arial Black" panose="020B0A04020102020204" pitchFamily="34" charset="0"/>
              </a:rPr>
              <a:t> saie ch’è </a:t>
            </a:r>
            <a:r>
              <a:rPr lang="it-IT" sz="1900" dirty="0" err="1">
                <a:latin typeface="Arial Black" panose="020B0A04020102020204" pitchFamily="34" charset="0"/>
              </a:rPr>
              <a:t>Zzappatore</a:t>
            </a:r>
            <a:r>
              <a:rPr lang="it-IT" sz="1900" dirty="0">
                <a:latin typeface="Arial Black" panose="020B0A04020102020204" pitchFamily="34" charset="0"/>
              </a:rPr>
              <a:t>,</a:t>
            </a:r>
          </a:p>
          <a:p>
            <a:pPr marL="0" indent="0">
              <a:buNone/>
            </a:pPr>
            <a:r>
              <a:rPr lang="it-IT" sz="1900" dirty="0">
                <a:latin typeface="Arial Black" panose="020B0A04020102020204" pitchFamily="34" charset="0"/>
              </a:rPr>
              <a:t>E se la zappa </a:t>
            </a:r>
            <a:r>
              <a:rPr lang="it-IT" sz="1900" dirty="0">
                <a:highlight>
                  <a:srgbClr val="FFFF00"/>
                </a:highlight>
                <a:latin typeface="Arial Black" panose="020B0A04020102020204" pitchFamily="34" charset="0"/>
              </a:rPr>
              <a:t>n’anca</a:t>
            </a:r>
            <a:r>
              <a:rPr lang="it-IT" sz="1900" dirty="0">
                <a:latin typeface="Arial Black" panose="020B0A04020102020204" pitchFamily="34" charset="0"/>
              </a:rPr>
              <a:t> </a:t>
            </a:r>
            <a:r>
              <a:rPr lang="it-IT" sz="1900" dirty="0" err="1">
                <a:latin typeface="Arial Black" panose="020B0A04020102020204" pitchFamily="34" charset="0"/>
              </a:rPr>
              <a:t>frisco</a:t>
            </a:r>
            <a:r>
              <a:rPr lang="it-IT" sz="1900" dirty="0">
                <a:latin typeface="Arial Black" panose="020B0A04020102020204" pitchFamily="34" charset="0"/>
              </a:rPr>
              <a:t> </a:t>
            </a:r>
            <a:r>
              <a:rPr lang="it-IT" sz="1900" dirty="0" err="1">
                <a:latin typeface="Arial Black" panose="020B0A04020102020204" pitchFamily="34" charset="0"/>
              </a:rPr>
              <a:t>frisco</a:t>
            </a:r>
            <a:r>
              <a:rPr lang="it-IT" sz="1900" dirty="0">
                <a:latin typeface="Arial Black" panose="020B0A04020102020204" pitchFamily="34" charset="0"/>
              </a:rPr>
              <a:t>, (non lo affatica, da angariare)</a:t>
            </a:r>
          </a:p>
          <a:p>
            <a:pPr marL="0" indent="0">
              <a:buNone/>
            </a:pPr>
            <a:r>
              <a:rPr lang="it-IT" sz="1900" dirty="0">
                <a:latin typeface="Arial Black" panose="020B0A04020102020204" pitchFamily="34" charset="0"/>
              </a:rPr>
              <a:t>E </a:t>
            </a:r>
            <a:r>
              <a:rPr lang="it-IT" sz="1900" dirty="0" err="1">
                <a:highlight>
                  <a:srgbClr val="FFFF00"/>
                </a:highlight>
                <a:latin typeface="Arial Black" panose="020B0A04020102020204" pitchFamily="34" charset="0"/>
              </a:rPr>
              <a:t>Mmannese</a:t>
            </a:r>
            <a:r>
              <a:rPr lang="it-IT" sz="1900" dirty="0">
                <a:latin typeface="Arial Black" panose="020B0A04020102020204" pitchFamily="34" charset="0"/>
              </a:rPr>
              <a:t>, e </a:t>
            </a:r>
            <a:r>
              <a:rPr lang="it-IT" sz="1900" dirty="0" err="1">
                <a:latin typeface="Arial Black" panose="020B0A04020102020204" pitchFamily="34" charset="0"/>
              </a:rPr>
              <a:t>Bbottaro</a:t>
            </a:r>
            <a:r>
              <a:rPr lang="it-IT" sz="1900" dirty="0">
                <a:latin typeface="Arial Black" panose="020B0A04020102020204" pitchFamily="34" charset="0"/>
              </a:rPr>
              <a:t>, e </a:t>
            </a:r>
            <a:r>
              <a:rPr lang="it-IT" sz="1900" dirty="0" err="1">
                <a:latin typeface="Arial Black" panose="020B0A04020102020204" pitchFamily="34" charset="0"/>
              </a:rPr>
              <a:t>Pputatore</a:t>
            </a:r>
            <a:r>
              <a:rPr lang="it-IT" sz="1900" dirty="0">
                <a:latin typeface="Arial Black" panose="020B0A04020102020204" pitchFamily="34" charset="0"/>
              </a:rPr>
              <a:t>, (costruttore di carri)</a:t>
            </a:r>
          </a:p>
          <a:p>
            <a:pPr marL="0" indent="0">
              <a:buNone/>
            </a:pPr>
            <a:r>
              <a:rPr lang="it-IT" sz="1900" dirty="0">
                <a:latin typeface="Arial Black" panose="020B0A04020102020204" pitchFamily="34" charset="0"/>
              </a:rPr>
              <a:t>E </a:t>
            </a:r>
            <a:r>
              <a:rPr lang="it-IT" sz="1900" dirty="0" err="1">
                <a:highlight>
                  <a:srgbClr val="FFFF00"/>
                </a:highlight>
                <a:latin typeface="Arial Black" panose="020B0A04020102020204" pitchFamily="34" charset="0"/>
              </a:rPr>
              <a:t>Pparzonaro</a:t>
            </a:r>
            <a:r>
              <a:rPr lang="it-IT" sz="1900" dirty="0">
                <a:latin typeface="Arial Black" panose="020B0A04020102020204" pitchFamily="34" charset="0"/>
              </a:rPr>
              <a:t> de </a:t>
            </a:r>
            <a:r>
              <a:rPr lang="it-IT" sz="1900" dirty="0" err="1">
                <a:latin typeface="Arial Black" panose="020B0A04020102020204" pitchFamily="34" charset="0"/>
              </a:rPr>
              <a:t>Jacobbe</a:t>
            </a:r>
            <a:r>
              <a:rPr lang="it-IT" sz="1900" dirty="0">
                <a:latin typeface="Arial Black" panose="020B0A04020102020204" pitchFamily="34" charset="0"/>
              </a:rPr>
              <a:t> Prisco. (colono del signor Prisco)</a:t>
            </a:r>
          </a:p>
          <a:p>
            <a:pPr marL="0" indent="0">
              <a:buNone/>
            </a:pPr>
            <a:r>
              <a:rPr lang="it-IT" sz="1900" dirty="0" err="1">
                <a:latin typeface="Arial Black" panose="020B0A04020102020204" pitchFamily="34" charset="0"/>
              </a:rPr>
              <a:t>Stà</a:t>
            </a:r>
            <a:r>
              <a:rPr lang="it-IT" sz="1900" dirty="0">
                <a:latin typeface="Arial Black" panose="020B0A04020102020204" pitchFamily="34" charset="0"/>
              </a:rPr>
              <a:t> allegra figlia mia, </a:t>
            </a:r>
            <a:r>
              <a:rPr lang="it-IT" sz="1900" dirty="0" err="1">
                <a:latin typeface="Arial Black" panose="020B0A04020102020204" pitchFamily="34" charset="0"/>
              </a:rPr>
              <a:t>fatt’armo</a:t>
            </a:r>
            <a:r>
              <a:rPr lang="it-IT" sz="1900" dirty="0">
                <a:latin typeface="Arial Black" panose="020B0A04020102020204" pitchFamily="34" charset="0"/>
              </a:rPr>
              <a:t>, e </a:t>
            </a:r>
            <a:r>
              <a:rPr lang="it-IT" sz="1900" dirty="0" err="1">
                <a:latin typeface="Arial Black" panose="020B0A04020102020204" pitchFamily="34" charset="0"/>
              </a:rPr>
              <a:t>ccore</a:t>
            </a:r>
            <a:r>
              <a:rPr lang="it-IT" sz="1900" dirty="0">
                <a:latin typeface="Arial Black" panose="020B0A04020102020204" pitchFamily="34" charset="0"/>
              </a:rPr>
              <a:t>,</a:t>
            </a:r>
          </a:p>
          <a:p>
            <a:pPr marL="0" indent="0">
              <a:buNone/>
            </a:pPr>
            <a:r>
              <a:rPr lang="it-IT" sz="1900" dirty="0">
                <a:latin typeface="Arial Black" panose="020B0A04020102020204" pitchFamily="34" charset="0"/>
              </a:rPr>
              <a:t>Ca tu non saie quanto Don Francisco</a:t>
            </a:r>
          </a:p>
          <a:p>
            <a:pPr marL="0" indent="0">
              <a:buNone/>
            </a:pPr>
            <a:r>
              <a:rPr lang="it-IT" sz="1900" dirty="0">
                <a:latin typeface="Arial Black" panose="020B0A04020102020204" pitchFamily="34" charset="0"/>
              </a:rPr>
              <a:t>Co </a:t>
            </a:r>
            <a:r>
              <a:rPr lang="it-IT" sz="1900" dirty="0" err="1">
                <a:latin typeface="Arial Black" panose="020B0A04020102020204" pitchFamily="34" charset="0"/>
              </a:rPr>
              <a:t>Ppatreto</a:t>
            </a:r>
            <a:r>
              <a:rPr lang="it-IT" sz="1900" dirty="0">
                <a:latin typeface="Arial Black" panose="020B0A04020102020204" pitchFamily="34" charset="0"/>
              </a:rPr>
              <a:t> </a:t>
            </a:r>
            <a:r>
              <a:rPr lang="it-IT" sz="1900" dirty="0" err="1">
                <a:latin typeface="Arial Black" panose="020B0A04020102020204" pitchFamily="34" charset="0"/>
              </a:rPr>
              <a:t>nce</a:t>
            </a:r>
            <a:r>
              <a:rPr lang="it-IT" sz="1900" dirty="0">
                <a:latin typeface="Arial Black" panose="020B0A04020102020204" pitchFamily="34" charset="0"/>
              </a:rPr>
              <a:t> </a:t>
            </a:r>
            <a:r>
              <a:rPr lang="it-IT" sz="1900" dirty="0" err="1">
                <a:latin typeface="Arial Black" panose="020B0A04020102020204" pitchFamily="34" charset="0"/>
              </a:rPr>
              <a:t>stà</a:t>
            </a:r>
            <a:r>
              <a:rPr lang="it-IT" sz="1900" dirty="0">
                <a:latin typeface="Arial Black" panose="020B0A04020102020204" pitchFamily="34" charset="0"/>
              </a:rPr>
              <a:t>, pe te fa dare</a:t>
            </a:r>
          </a:p>
          <a:p>
            <a:pPr marL="0" indent="0">
              <a:buNone/>
            </a:pPr>
            <a:r>
              <a:rPr lang="it-IT" sz="1900" dirty="0">
                <a:latin typeface="Arial Black" panose="020B0A04020102020204" pitchFamily="34" charset="0"/>
              </a:rPr>
              <a:t>Uno de </a:t>
            </a:r>
            <a:r>
              <a:rPr lang="it-IT" sz="1900" dirty="0" err="1">
                <a:latin typeface="Arial Black" panose="020B0A04020102020204" pitchFamily="34" charset="0"/>
              </a:rPr>
              <a:t>chisse</a:t>
            </a:r>
            <a:r>
              <a:rPr lang="it-IT" sz="1900" dirty="0">
                <a:latin typeface="Arial Black" panose="020B0A04020102020204" pitchFamily="34" charset="0"/>
              </a:rPr>
              <a:t> pe te </a:t>
            </a:r>
            <a:r>
              <a:rPr lang="it-IT" sz="1900" dirty="0" err="1">
                <a:latin typeface="Arial Black" panose="020B0A04020102020204" pitchFamily="34" charset="0"/>
              </a:rPr>
              <a:t>mmaretare</a:t>
            </a:r>
            <a:r>
              <a:rPr lang="it-IT" sz="1900" dirty="0">
                <a:latin typeface="Arial Black" panose="020B0A04020102020204" pitchFamily="34" charset="0"/>
              </a:rPr>
              <a:t>.</a:t>
            </a:r>
          </a:p>
          <a:p>
            <a:pPr marL="0" indent="0">
              <a:buNone/>
            </a:pPr>
            <a:endParaRPr lang="it-IT" sz="1900" dirty="0">
              <a:latin typeface="Arial Black" panose="020B0A04020102020204" pitchFamily="34" charset="0"/>
            </a:endParaRPr>
          </a:p>
          <a:p>
            <a:pPr marL="0" indent="0">
              <a:buNone/>
            </a:pPr>
            <a:r>
              <a:rPr lang="it-IT" sz="1900" dirty="0">
                <a:latin typeface="Arial Black" panose="020B0A04020102020204" pitchFamily="34" charset="0"/>
              </a:rPr>
              <a:t>Uno de </a:t>
            </a:r>
            <a:r>
              <a:rPr lang="it-IT" sz="1900" dirty="0" err="1">
                <a:latin typeface="Arial Black" panose="020B0A04020102020204" pitchFamily="34" charset="0"/>
              </a:rPr>
              <a:t>chisse</a:t>
            </a:r>
            <a:r>
              <a:rPr lang="it-IT" sz="1900" dirty="0">
                <a:latin typeface="Arial Black" panose="020B0A04020102020204" pitchFamily="34" charset="0"/>
              </a:rPr>
              <a:t> </a:t>
            </a:r>
            <a:r>
              <a:rPr lang="it-IT" sz="1900" dirty="0" err="1">
                <a:latin typeface="Arial Black" panose="020B0A04020102020204" pitchFamily="34" charset="0"/>
              </a:rPr>
              <a:t>nè</a:t>
            </a:r>
            <a:r>
              <a:rPr lang="it-IT" sz="1900" dirty="0">
                <a:latin typeface="Arial Black" panose="020B0A04020102020204" pitchFamily="34" charset="0"/>
              </a:rPr>
              <a:t>? Che belle </a:t>
            </a:r>
            <a:r>
              <a:rPr lang="it-IT" sz="1900" dirty="0" err="1">
                <a:latin typeface="Arial Black" panose="020B0A04020102020204" pitchFamily="34" charset="0"/>
              </a:rPr>
              <a:t>appiello</a:t>
            </a:r>
            <a:r>
              <a:rPr lang="it-IT" sz="1900" dirty="0">
                <a:latin typeface="Arial Black" panose="020B0A04020102020204" pitchFamily="34" charset="0"/>
              </a:rPr>
              <a:t>,</a:t>
            </a:r>
          </a:p>
          <a:p>
            <a:pPr marL="0" indent="0">
              <a:buNone/>
            </a:pPr>
            <a:r>
              <a:rPr lang="it-IT" sz="1900" dirty="0">
                <a:latin typeface="Arial Black" panose="020B0A04020102020204" pitchFamily="34" charset="0"/>
              </a:rPr>
              <a:t>Mortella </a:t>
            </a:r>
            <a:r>
              <a:rPr lang="it-IT" sz="1900" dirty="0" err="1">
                <a:latin typeface="Arial Black" panose="020B0A04020102020204" pitchFamily="34" charset="0"/>
              </a:rPr>
              <a:t>responnìe</a:t>
            </a:r>
            <a:r>
              <a:rPr lang="it-IT" sz="1900" dirty="0">
                <a:latin typeface="Arial Black" panose="020B0A04020102020204" pitchFamily="34" charset="0"/>
              </a:rPr>
              <a:t>, che </a:t>
            </a:r>
            <a:r>
              <a:rPr lang="it-IT" sz="1900" dirty="0" err="1">
                <a:latin typeface="Arial Black" panose="020B0A04020102020204" pitchFamily="34" charset="0"/>
              </a:rPr>
              <a:t>ddice</a:t>
            </a:r>
            <a:r>
              <a:rPr lang="it-IT" sz="1900" dirty="0">
                <a:latin typeface="Arial Black" panose="020B0A04020102020204" pitchFamily="34" charset="0"/>
              </a:rPr>
              <a:t> Mamma?</a:t>
            </a:r>
          </a:p>
          <a:p>
            <a:pPr marL="0" indent="0">
              <a:buNone/>
            </a:pPr>
            <a:r>
              <a:rPr lang="it-IT" sz="1900" dirty="0">
                <a:latin typeface="Arial Black" panose="020B0A04020102020204" pitchFamily="34" charset="0"/>
              </a:rPr>
              <a:t>E </a:t>
            </a:r>
            <a:r>
              <a:rPr lang="it-IT" sz="1900" dirty="0" err="1">
                <a:latin typeface="Arial Black" panose="020B0A04020102020204" pitchFamily="34" charset="0"/>
              </a:rPr>
              <a:t>Mmerullo</a:t>
            </a:r>
            <a:r>
              <a:rPr lang="it-IT" sz="1900" dirty="0">
                <a:latin typeface="Arial Black" panose="020B0A04020102020204" pitchFamily="34" charset="0"/>
              </a:rPr>
              <a:t>, co </a:t>
            </a:r>
            <a:r>
              <a:rPr lang="it-IT" sz="1900" dirty="0" err="1">
                <a:latin typeface="Arial Black" panose="020B0A04020102020204" pitchFamily="34" charset="0"/>
              </a:rPr>
              <a:t>Ccianno</a:t>
            </a:r>
            <a:r>
              <a:rPr lang="it-IT" sz="1900" dirty="0">
                <a:latin typeface="Arial Black" panose="020B0A04020102020204" pitchFamily="34" charset="0"/>
              </a:rPr>
              <a:t>, e </a:t>
            </a:r>
            <a:r>
              <a:rPr lang="it-IT" sz="1900" dirty="0" err="1">
                <a:latin typeface="Arial Black" panose="020B0A04020102020204" pitchFamily="34" charset="0"/>
              </a:rPr>
              <a:t>Cciccariello</a:t>
            </a:r>
            <a:endParaRPr lang="it-IT" sz="1900" dirty="0">
              <a:latin typeface="Arial Black" panose="020B0A04020102020204" pitchFamily="34" charset="0"/>
            </a:endParaRPr>
          </a:p>
          <a:p>
            <a:pPr marL="0" indent="0">
              <a:buNone/>
            </a:pPr>
            <a:r>
              <a:rPr lang="it-IT" sz="1900" dirty="0">
                <a:latin typeface="Arial Black" panose="020B0A04020102020204" pitchFamily="34" charset="0"/>
              </a:rPr>
              <a:t>Tu non le </a:t>
            </a:r>
            <a:r>
              <a:rPr lang="it-IT" sz="1900" dirty="0" err="1">
                <a:latin typeface="Arial Black" panose="020B0A04020102020204" pitchFamily="34" charset="0"/>
              </a:rPr>
              <a:t>ssaie</a:t>
            </a:r>
            <a:r>
              <a:rPr lang="it-IT" sz="1900" dirty="0">
                <a:latin typeface="Arial Black" panose="020B0A04020102020204" pitchFamily="34" charset="0"/>
              </a:rPr>
              <a:t> ca so </a:t>
            </a:r>
            <a:r>
              <a:rPr lang="it-IT" sz="1900" dirty="0" err="1">
                <a:latin typeface="Arial Black" panose="020B0A04020102020204" pitchFamily="34" charset="0"/>
              </a:rPr>
              <a:t>mmuorte</a:t>
            </a:r>
            <a:r>
              <a:rPr lang="it-IT" sz="1900" dirty="0">
                <a:latin typeface="Arial Black" panose="020B0A04020102020204" pitchFamily="34" charset="0"/>
              </a:rPr>
              <a:t> de </a:t>
            </a:r>
            <a:r>
              <a:rPr lang="it-IT" sz="1900" dirty="0" err="1">
                <a:latin typeface="Arial Black" panose="020B0A04020102020204" pitchFamily="34" charset="0"/>
              </a:rPr>
              <a:t>famma</a:t>
            </a:r>
            <a:r>
              <a:rPr lang="it-IT" sz="1900" dirty="0">
                <a:latin typeface="Arial Black" panose="020B0A04020102020204" pitchFamily="34" charset="0"/>
              </a:rPr>
              <a:t>?</a:t>
            </a:r>
          </a:p>
          <a:p>
            <a:pPr marL="0" indent="0">
              <a:buNone/>
            </a:pPr>
            <a:r>
              <a:rPr lang="it-IT" sz="1900" dirty="0">
                <a:latin typeface="Arial Black" panose="020B0A04020102020204" pitchFamily="34" charset="0"/>
              </a:rPr>
              <a:t>S’ha lo </a:t>
            </a:r>
            <a:r>
              <a:rPr lang="it-IT" sz="1900" dirty="0" err="1">
                <a:latin typeface="Arial Black" panose="020B0A04020102020204" pitchFamily="34" charset="0"/>
              </a:rPr>
              <a:t>puorco</a:t>
            </a:r>
            <a:r>
              <a:rPr lang="it-IT" sz="1900" dirty="0">
                <a:latin typeface="Arial Black" panose="020B0A04020102020204" pitchFamily="34" charset="0"/>
              </a:rPr>
              <a:t>, e lo ciuccio </a:t>
            </a:r>
            <a:r>
              <a:rPr lang="it-IT" sz="1900" dirty="0" err="1">
                <a:latin typeface="Arial Black" panose="020B0A04020102020204" pitchFamily="34" charset="0"/>
              </a:rPr>
              <a:t>Sapatiello</a:t>
            </a:r>
            <a:r>
              <a:rPr lang="it-IT" sz="1900" dirty="0">
                <a:latin typeface="Arial Black" panose="020B0A04020102020204" pitchFamily="34" charset="0"/>
              </a:rPr>
              <a:t>,</a:t>
            </a:r>
          </a:p>
          <a:p>
            <a:pPr marL="0" indent="0">
              <a:buNone/>
            </a:pPr>
            <a:r>
              <a:rPr lang="it-IT" sz="1900" dirty="0">
                <a:latin typeface="Arial Black" panose="020B0A04020102020204" pitchFamily="34" charset="0"/>
              </a:rPr>
              <a:t>Tu non saie ch’a </a:t>
            </a:r>
            <a:r>
              <a:rPr lang="it-IT" sz="1900" dirty="0" err="1">
                <a:highlight>
                  <a:srgbClr val="FFFF00"/>
                </a:highlight>
                <a:latin typeface="Arial Black" panose="020B0A04020102020204" pitchFamily="34" charset="0"/>
              </a:rPr>
              <a:t>porzì</a:t>
            </a:r>
            <a:r>
              <a:rPr lang="it-IT" sz="1900" dirty="0">
                <a:latin typeface="Arial Black" panose="020B0A04020102020204" pitchFamily="34" charset="0"/>
              </a:rPr>
              <a:t> storta la gamma? (anche)</a:t>
            </a:r>
          </a:p>
          <a:p>
            <a:pPr marL="0" indent="0">
              <a:buNone/>
            </a:pPr>
            <a:r>
              <a:rPr lang="it-IT" sz="1900" dirty="0">
                <a:latin typeface="Arial Black" panose="020B0A04020102020204" pitchFamily="34" charset="0"/>
              </a:rPr>
              <a:t>Uno de </a:t>
            </a:r>
            <a:r>
              <a:rPr lang="it-IT" sz="1900" dirty="0" err="1">
                <a:latin typeface="Arial Black" panose="020B0A04020102020204" pitchFamily="34" charset="0"/>
              </a:rPr>
              <a:t>chisse</a:t>
            </a:r>
            <a:r>
              <a:rPr lang="it-IT" sz="1900" dirty="0">
                <a:latin typeface="Arial Black" panose="020B0A04020102020204" pitchFamily="34" charset="0"/>
              </a:rPr>
              <a:t>? </a:t>
            </a:r>
            <a:r>
              <a:rPr lang="it-IT" sz="1900" dirty="0">
                <a:highlight>
                  <a:srgbClr val="FFFF00"/>
                </a:highlight>
                <a:latin typeface="Arial Black" panose="020B0A04020102020204" pitchFamily="34" charset="0"/>
              </a:rPr>
              <a:t>Ma</a:t>
            </a:r>
            <a:r>
              <a:rPr lang="it-IT" sz="1900" dirty="0">
                <a:latin typeface="Arial Black" panose="020B0A04020102020204" pitchFamily="34" charset="0"/>
              </a:rPr>
              <a:t>! Tu </a:t>
            </a:r>
            <a:r>
              <a:rPr lang="it-IT" sz="1900" dirty="0" err="1">
                <a:latin typeface="Arial Black" panose="020B0A04020102020204" pitchFamily="34" charset="0"/>
              </a:rPr>
              <a:t>mme</a:t>
            </a:r>
            <a:r>
              <a:rPr lang="it-IT" sz="1900" dirty="0">
                <a:latin typeface="Arial Black" panose="020B0A04020102020204" pitchFamily="34" charset="0"/>
              </a:rPr>
              <a:t> saie poco, (mamma!)</a:t>
            </a:r>
          </a:p>
          <a:p>
            <a:pPr marL="0" indent="0">
              <a:buNone/>
            </a:pPr>
            <a:r>
              <a:rPr lang="it-IT" sz="1900" dirty="0">
                <a:latin typeface="Arial Black" panose="020B0A04020102020204" pitchFamily="34" charset="0"/>
              </a:rPr>
              <a:t>Ca co le </a:t>
            </a:r>
            <a:r>
              <a:rPr lang="it-IT" sz="1900" dirty="0" err="1">
                <a:latin typeface="Arial Black" panose="020B0A04020102020204" pitchFamily="34" charset="0"/>
              </a:rPr>
              <a:t>mmano</a:t>
            </a:r>
            <a:r>
              <a:rPr lang="it-IT" sz="1900" dirty="0">
                <a:latin typeface="Arial Black" panose="020B0A04020102020204" pitchFamily="34" charset="0"/>
              </a:rPr>
              <a:t> </a:t>
            </a:r>
            <a:r>
              <a:rPr lang="it-IT" sz="1900" dirty="0" err="1">
                <a:latin typeface="Arial Black" panose="020B0A04020102020204" pitchFamily="34" charset="0"/>
              </a:rPr>
              <a:t>meie</a:t>
            </a:r>
            <a:r>
              <a:rPr lang="it-IT" sz="1900" dirty="0">
                <a:latin typeface="Arial Black" panose="020B0A04020102020204" pitchFamily="34" charset="0"/>
              </a:rPr>
              <a:t> </a:t>
            </a:r>
            <a:r>
              <a:rPr lang="it-IT" sz="1900" dirty="0" err="1">
                <a:latin typeface="Arial Black" panose="020B0A04020102020204" pitchFamily="34" charset="0"/>
              </a:rPr>
              <a:t>propio</a:t>
            </a:r>
            <a:r>
              <a:rPr lang="it-IT" sz="1900" dirty="0">
                <a:latin typeface="Arial Black" panose="020B0A04020102020204" pitchFamily="34" charset="0"/>
              </a:rPr>
              <a:t> </a:t>
            </a:r>
            <a:r>
              <a:rPr lang="it-IT" sz="1900" dirty="0" err="1">
                <a:latin typeface="Arial Black" panose="020B0A04020102020204" pitchFamily="34" charset="0"/>
              </a:rPr>
              <a:t>mm’affoco</a:t>
            </a:r>
            <a:r>
              <a:rPr lang="it-IT" sz="1900" dirty="0">
                <a:latin typeface="Arial Black" panose="020B0A04020102020204" pitchFamily="34" charset="0"/>
              </a:rPr>
              <a:t>.</a:t>
            </a:r>
          </a:p>
          <a:p>
            <a:pPr marL="0" indent="0">
              <a:buNone/>
            </a:pPr>
            <a:r>
              <a:rPr lang="it-IT" sz="1900" dirty="0">
                <a:latin typeface="Arial Black" panose="020B0A04020102020204" pitchFamily="34" charset="0"/>
              </a:rPr>
              <a:t>-------------------------</a:t>
            </a:r>
          </a:p>
          <a:p>
            <a:pPr marL="0" indent="0">
              <a:buNone/>
            </a:pPr>
            <a:r>
              <a:rPr lang="it-IT" sz="1900" dirty="0">
                <a:latin typeface="Arial Black" panose="020B0A04020102020204" pitchFamily="34" charset="0"/>
              </a:rPr>
              <a:t> </a:t>
            </a:r>
            <a:r>
              <a:rPr lang="it-IT" sz="1600" dirty="0">
                <a:latin typeface="Arial Black" panose="020B0A04020102020204" pitchFamily="34" charset="0"/>
                <a:hlinkClick r:id="rId2"/>
              </a:rPr>
              <a:t>https://www.academia.edu/39364546/Letteratura_Napoletana_Mortella_dOrzolone_Nunziante_Pagano_1681_1756_</a:t>
            </a:r>
            <a:endParaRPr lang="it-IT" sz="1600" dirty="0">
              <a:latin typeface="Arial Black" panose="020B0A04020102020204" pitchFamily="34" charset="0"/>
            </a:endParaRPr>
          </a:p>
          <a:p>
            <a:pPr marL="0" indent="0">
              <a:buNone/>
            </a:pPr>
            <a:r>
              <a:rPr lang="it-IT" sz="1600" dirty="0">
                <a:latin typeface="Arial Black" panose="020B0A04020102020204" pitchFamily="34" charset="0"/>
              </a:rPr>
              <a:t> (da Salvatore </a:t>
            </a:r>
            <a:r>
              <a:rPr lang="it-IT" sz="1600" dirty="0" err="1">
                <a:latin typeface="Arial Black" panose="020B0A04020102020204" pitchFamily="34" charset="0"/>
              </a:rPr>
              <a:t>Argenziano</a:t>
            </a:r>
            <a:r>
              <a:rPr lang="it-IT" sz="1600" dirty="0">
                <a:latin typeface="Arial Black" panose="020B0A04020102020204" pitchFamily="34" charset="0"/>
              </a:rPr>
              <a:t>, con modifiche)</a:t>
            </a:r>
          </a:p>
          <a:p>
            <a:pPr marL="0" indent="0">
              <a:buNone/>
            </a:pPr>
            <a:endParaRPr lang="it-IT" dirty="0"/>
          </a:p>
        </p:txBody>
      </p:sp>
      <p:sp>
        <p:nvSpPr>
          <p:cNvPr id="4" name="Segnaposto numero diapositiva 3">
            <a:extLst>
              <a:ext uri="{FF2B5EF4-FFF2-40B4-BE49-F238E27FC236}">
                <a16:creationId xmlns:a16="http://schemas.microsoft.com/office/drawing/2014/main" xmlns="" id="{4E785609-812D-D61A-EF9B-793DE30878CB}"/>
              </a:ext>
            </a:extLst>
          </p:cNvPr>
          <p:cNvSpPr>
            <a:spLocks noGrp="1"/>
          </p:cNvSpPr>
          <p:nvPr>
            <p:ph type="sldNum" sz="quarter" idx="12"/>
          </p:nvPr>
        </p:nvSpPr>
        <p:spPr>
          <a:xfrm>
            <a:off x="11144838" y="6095791"/>
            <a:ext cx="683339" cy="365125"/>
          </a:xfrm>
        </p:spPr>
        <p:txBody>
          <a:bodyPr/>
          <a:lstStyle/>
          <a:p>
            <a:fld id="{519954A3-9DFD-4C44-94BA-B95130A3BA1C}" type="slidenum">
              <a:rPr lang="en-US" sz="2000" smtClean="0">
                <a:solidFill>
                  <a:schemeClr val="tx1"/>
                </a:solidFill>
              </a:rPr>
              <a:t>8</a:t>
            </a:fld>
            <a:endParaRPr lang="en-US" sz="2000" dirty="0">
              <a:solidFill>
                <a:schemeClr val="tx1"/>
              </a:solidFill>
            </a:endParaRPr>
          </a:p>
        </p:txBody>
      </p:sp>
    </p:spTree>
    <p:extLst>
      <p:ext uri="{BB962C8B-B14F-4D97-AF65-F5344CB8AC3E}">
        <p14:creationId xmlns:p14="http://schemas.microsoft.com/office/powerpoint/2010/main" val="3078038831"/>
      </p:ext>
    </p:extLst>
  </p:cSld>
  <p:clrMapOvr>
    <a:masterClrMapping/>
  </p:clrMapOvr>
  <p:transition spd="slow">
    <p:fade/>
  </p:transition>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213</TotalTime>
  <Words>1320</Words>
  <Application>Microsoft Office PowerPoint</Application>
  <PresentationFormat>Personalizzato</PresentationFormat>
  <Paragraphs>99</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Sfaccettatura</vt:lpstr>
      <vt:lpstr>Breve panorama della letteratura napolitana dal XVI secolo in poi (2)</vt:lpstr>
      <vt:lpstr>Presentazione standard di PowerPoint</vt:lpstr>
      <vt:lpstr>Presentazione standard di PowerPoint</vt:lpstr>
      <vt:lpstr>       N. PAGANO (1671-1756)  «MORTELLA D’ORZOLONE – Poemma arrojeco»</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 panorama della letteratura napolitana dal XV secolo in poi</dc:title>
  <dc:creator>Ermete Ferraro</dc:creator>
  <cp:lastModifiedBy>Guest</cp:lastModifiedBy>
  <cp:revision>13</cp:revision>
  <dcterms:created xsi:type="dcterms:W3CDTF">2023-10-15T08:41:39Z</dcterms:created>
  <dcterms:modified xsi:type="dcterms:W3CDTF">2023-11-06T08:07:04Z</dcterms:modified>
</cp:coreProperties>
</file>