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5" r:id="rId3"/>
    <p:sldId id="264" r:id="rId4"/>
    <p:sldId id="263" r:id="rId5"/>
    <p:sldId id="269" r:id="rId6"/>
    <p:sldId id="267" r:id="rId7"/>
    <p:sldId id="266" r:id="rId8"/>
    <p:sldId id="261" r:id="rId9"/>
    <p:sldId id="25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A8810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9" autoAdjust="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B4039-6737-481C-BC60-CE6C69C9CEEF}" type="datetimeFigureOut">
              <a:rPr lang="it-IT" smtClean="0"/>
              <a:pPr/>
              <a:t>07/10/2023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BC96E-E92E-48C9-B916-6360D86A1B3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BC96E-E92E-48C9-B916-6360D86A1B3D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CC48-3C5D-485E-AF0D-BA3FE9C7B964}" type="datetime1">
              <a:rPr lang="it-IT" smtClean="0"/>
              <a:pPr/>
              <a:t>07/10/2023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F21370-4B5A-426E-9BCE-2A2BE8C77F5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38FF-F4FA-452C-B067-68C5FA20EEC5}" type="datetime1">
              <a:rPr lang="it-IT" smtClean="0"/>
              <a:pPr/>
              <a:t>07/10/2023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1370-4B5A-426E-9BCE-2A2BE8C77F5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0F21370-4B5A-426E-9BCE-2A2BE8C77F5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5812-8D31-403E-88BD-94431A7A9F18}" type="datetime1">
              <a:rPr lang="it-IT" smtClean="0"/>
              <a:pPr/>
              <a:t>07/10/2023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175A-AB12-48A1-B6C1-EE391A9D024A}" type="datetime1">
              <a:rPr lang="it-IT" smtClean="0"/>
              <a:pPr/>
              <a:t>07/10/2023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0F21370-4B5A-426E-9BCE-2A2BE8C77F5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F16D-D777-49DD-BEC2-5EF4B3BE832D}" type="datetime1">
              <a:rPr lang="it-IT" smtClean="0"/>
              <a:pPr/>
              <a:t>07/10/2023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F21370-4B5A-426E-9BCE-2A2BE8C77F5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9649776-C667-4594-B754-603891B03C72}" type="datetime1">
              <a:rPr lang="it-IT" smtClean="0"/>
              <a:pPr/>
              <a:t>07/10/2023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1370-4B5A-426E-9BCE-2A2BE8C77F5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7808-C08D-4628-BADC-D0CDCB500990}" type="datetime1">
              <a:rPr lang="it-IT" smtClean="0"/>
              <a:pPr/>
              <a:t>07/10/2023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0F21370-4B5A-426E-9BCE-2A2BE8C77F5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43F8-BEC5-4A06-9DF5-050A8ABE78EC}" type="datetime1">
              <a:rPr lang="it-IT" smtClean="0"/>
              <a:pPr/>
              <a:t>07/10/2023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0F21370-4B5A-426E-9BCE-2A2BE8C77F5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040F-1F16-4BE0-92B3-3DDBFB628B39}" type="datetime1">
              <a:rPr lang="it-IT" smtClean="0"/>
              <a:pPr/>
              <a:t>07/10/2023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F21370-4B5A-426E-9BCE-2A2BE8C77F5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F21370-4B5A-426E-9BCE-2A2BE8C77F5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6C27-5FD7-4170-BEB3-DC80023C10F0}" type="datetime1">
              <a:rPr lang="it-IT" smtClean="0"/>
              <a:pPr/>
              <a:t>07/10/2023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0F21370-4B5A-426E-9BCE-2A2BE8C77F5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6F51641-525B-4442-90EB-5DAFDC3CC19E}" type="datetime1">
              <a:rPr lang="it-IT" smtClean="0"/>
              <a:pPr/>
              <a:t>07/10/2023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200B5B7-1B8C-4FF4-9C6C-2F8442E53AE3}" type="datetime1">
              <a:rPr lang="it-IT" smtClean="0"/>
              <a:pPr/>
              <a:t>07/10/2023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F21370-4B5A-426E-9BCE-2A2BE8C77F5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lconfronto.eu/cultura/i-francesismi-nella-lingua-napoletana-spunti-di-riflessione/" TargetMode="External"/><Relationship Id="rId7" Type="http://schemas.openxmlformats.org/officeDocument/2006/relationships/hyperlink" Target="https://corrieredinapoli.com/2021/03/23/colori-partenopei-larabo-a-napoli/" TargetMode="External"/><Relationship Id="rId2" Type="http://schemas.openxmlformats.org/officeDocument/2006/relationships/hyperlink" Target="https://www.openstarts.units.it/bitstream/10077/5148/1/francesismi_dialetto_napoletano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vesuviolive.it/ultime-notizie/278016-guallera-carcioffola-tamarro-15-parole-napoletane-che-derivano-dallarabo/" TargetMode="External"/><Relationship Id="rId5" Type="http://schemas.openxmlformats.org/officeDocument/2006/relationships/hyperlink" Target="http://www.contrastiva.it/baul_contrastivo/dati/barbero/Riccio_ispanismi_dialetto_napoletano.pdf" TargetMode="External"/><Relationship Id="rId4" Type="http://schemas.openxmlformats.org/officeDocument/2006/relationships/hyperlink" Target="https://storienapoli.it/2019/08/09/lo-spagnolo-nel-napoletano-le-parole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suvioweb.com/it/wp-content/uploads/28-Carlo-Iandolo-LE-DUE-LINGUE-DI-POMPEI-ANTICA-vesuvioweb.pdf" TargetMode="External"/><Relationship Id="rId2" Type="http://schemas.openxmlformats.org/officeDocument/2006/relationships/hyperlink" Target="https://storienapoli.it/2020/04/27/pacchero-pazziare-il-greco-napoletano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3568" y="2819400"/>
            <a:ext cx="7992888" cy="3561928"/>
          </a:xfrm>
        </p:spPr>
        <p:txBody>
          <a:bodyPr/>
          <a:lstStyle/>
          <a:p>
            <a:r>
              <a:rPr lang="it-IT" sz="2800" dirty="0">
                <a:solidFill>
                  <a:srgbClr val="FF0000"/>
                </a:solidFill>
              </a:rPr>
              <a:t>(1) IL  </a:t>
            </a:r>
            <a:r>
              <a:rPr lang="it-IT" sz="2800" dirty="0" err="1">
                <a:solidFill>
                  <a:srgbClr val="FF0000"/>
                </a:solidFill>
              </a:rPr>
              <a:t>napolitano</a:t>
            </a:r>
            <a:r>
              <a:rPr lang="it-IT" sz="2400" dirty="0">
                <a:solidFill>
                  <a:srgbClr val="FF0000"/>
                </a:solidFill>
              </a:rPr>
              <a:t>:</a:t>
            </a:r>
          </a:p>
          <a:p>
            <a:r>
              <a:rPr lang="it-IT" sz="1800" dirty="0">
                <a:solidFill>
                  <a:schemeClr val="tx1"/>
                </a:solidFill>
              </a:rPr>
              <a:t>Origini, storia ed Evoluzione d’una Lingua 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8208912" cy="1080120"/>
          </a:xfrm>
        </p:spPr>
        <p:txBody>
          <a:bodyPr>
            <a:normAutofit/>
          </a:bodyPr>
          <a:lstStyle/>
          <a:p>
            <a:r>
              <a:rPr lang="it-IT" sz="3200" b="1" dirty="0"/>
              <a:t>Prof. Ermete Ferraro</a:t>
            </a:r>
            <a:br>
              <a:rPr lang="it-IT" sz="3200" b="1" dirty="0"/>
            </a:br>
            <a:r>
              <a:rPr lang="it-IT" sz="3200" b="1" dirty="0">
                <a:solidFill>
                  <a:srgbClr val="FF0000"/>
                </a:solidFill>
              </a:rPr>
              <a:t>Corso di Lingua e Cultura </a:t>
            </a:r>
            <a:r>
              <a:rPr lang="it-IT" sz="3200" b="1" dirty="0" err="1">
                <a:solidFill>
                  <a:srgbClr val="FF0000"/>
                </a:solidFill>
              </a:rPr>
              <a:t>Napolitana</a:t>
            </a: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Ermete\Desktop\sao ka kelle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2123728" y="3645024"/>
            <a:ext cx="5447692" cy="2676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 descr="LOGO PICCO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260648"/>
            <a:ext cx="4053840" cy="723900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1370-4B5A-426E-9BCE-2A2BE8C77F59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899592" y="630932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© 2023 Ermete Ferraro – riproduzione su richiesta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D2F3E4F-D48D-44BF-9DDD-5D7E130C9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1370-4B5A-426E-9BCE-2A2BE8C77F59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C93BE624-1F6B-4629-BC95-7702CA797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879376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1328193-0168-4AF2-9AE3-C2761C908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64" y="384902"/>
            <a:ext cx="7913350" cy="608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31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E685BE1-5779-1484-7E16-0A25D53DD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2640776"/>
            <a:ext cx="8784976" cy="1775650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300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Alessia Mignone, </a:t>
            </a:r>
            <a:r>
              <a:rPr lang="it-IT" sz="1300" i="1" cap="none" dirty="0">
                <a:solidFill>
                  <a:srgbClr val="C00000"/>
                </a:solidFill>
                <a:latin typeface="Arial Narrow" panose="020B0606020202030204" pitchFamily="34" charset="0"/>
              </a:rPr>
              <a:t>Francesismi nel dialetto napoletano</a:t>
            </a:r>
            <a:r>
              <a:rPr lang="it-IT" sz="1300" i="1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it-IT" sz="1300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(a c. M. Marinucci),Trieste, 2005 &gt; </a:t>
            </a:r>
            <a:r>
              <a:rPr lang="it-IT" sz="1300" cap="none" dirty="0">
                <a:solidFill>
                  <a:srgbClr val="0099FF"/>
                </a:solidFill>
                <a:latin typeface="Arial Narrow" panose="020B0606020202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https://www.openstarts.units.it/bitstream/10077/5148/1/francesismi_dialetto_napoletano.pdf</a:t>
            </a:r>
            <a:r>
              <a:rPr lang="it-IT" sz="1300" cap="none" dirty="0">
                <a:solidFill>
                  <a:srgbClr val="0099FF"/>
                </a:solidFill>
                <a:latin typeface="Arial Narrow" panose="020B0606020202030204" pitchFamily="34" charset="0"/>
              </a:rPr>
              <a:t>  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300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Franco Lista, </a:t>
            </a:r>
            <a:r>
              <a:rPr lang="it-IT" sz="1300" i="1" cap="none" dirty="0">
                <a:solidFill>
                  <a:srgbClr val="C00000"/>
                </a:solidFill>
                <a:latin typeface="Arial Narrow" panose="020B0606020202030204" pitchFamily="34" charset="0"/>
              </a:rPr>
              <a:t>I francesismi nella lingua napoletana: spunti di riflessione</a:t>
            </a:r>
            <a:r>
              <a:rPr lang="it-IT" sz="1300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, il confronto, 5/2029 &gt; </a:t>
            </a:r>
            <a:r>
              <a:rPr lang="it-IT" sz="1300" cap="none" dirty="0">
                <a:solidFill>
                  <a:srgbClr val="0099FF"/>
                </a:solidFill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https://ilconfronto.eu/cultura/i-francesismi-nella-lingua-napoletana-spunti-di-riflessione/</a:t>
            </a:r>
            <a:r>
              <a:rPr lang="it-IT" sz="1300" cap="none" dirty="0">
                <a:solidFill>
                  <a:srgbClr val="0099FF"/>
                </a:solidFill>
                <a:latin typeface="Arial Narrow" panose="020B060602020203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300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Francesco Li Volti, </a:t>
            </a:r>
            <a:r>
              <a:rPr lang="it-IT" sz="1300" i="1" cap="none" dirty="0">
                <a:solidFill>
                  <a:srgbClr val="C00000"/>
                </a:solidFill>
                <a:latin typeface="Arial Narrow" panose="020B0606020202030204" pitchFamily="34" charset="0"/>
              </a:rPr>
              <a:t>Lo spagnolo nel Napoletano</a:t>
            </a:r>
            <a:r>
              <a:rPr lang="it-IT" sz="1300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, Storie di Napoli , ago. 2019 &gt; </a:t>
            </a:r>
            <a:r>
              <a:rPr lang="it-IT" sz="1300" cap="none" dirty="0">
                <a:solidFill>
                  <a:schemeClr val="tx1"/>
                </a:solidFill>
                <a:latin typeface="Arial Narrow" panose="020B0606020202030204" pitchFamily="34" charset="0"/>
                <a:hlinkClick r:id="rId4"/>
              </a:rPr>
              <a:t>https://storienapoli.it/2019/08/09/lo-spagnolo-nel-napoletano-le-parole/</a:t>
            </a:r>
            <a:r>
              <a:rPr lang="it-IT" sz="1300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  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300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Giovanna Riccio, </a:t>
            </a:r>
            <a:r>
              <a:rPr lang="it-IT" sz="1300" i="1" cap="none" dirty="0">
                <a:solidFill>
                  <a:srgbClr val="C00000"/>
                </a:solidFill>
                <a:latin typeface="Arial Narrow" panose="020B0606020202030204" pitchFamily="34" charset="0"/>
              </a:rPr>
              <a:t>Ispanismi nel dialetto napoletano </a:t>
            </a:r>
            <a:r>
              <a:rPr lang="it-IT" sz="1300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(a c. M. Marinucci), Trieste, 2005 &gt; </a:t>
            </a:r>
            <a:r>
              <a:rPr lang="it-IT" sz="1300" cap="none" dirty="0">
                <a:solidFill>
                  <a:srgbClr val="0099FF"/>
                </a:solidFill>
                <a:latin typeface="Arial Narrow" panose="020B0606020202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http://www.contrastiva.it/baul_contrastivo/dati/barbero/Riccio_ispanismi_dialetto_napoletano.pdf</a:t>
            </a:r>
            <a:endParaRPr lang="it-IT" sz="1300" cap="none" dirty="0">
              <a:solidFill>
                <a:srgbClr val="0099FF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300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Marco Visconti, </a:t>
            </a:r>
            <a:r>
              <a:rPr lang="it-IT" sz="1300" i="1" cap="none" dirty="0" err="1">
                <a:solidFill>
                  <a:srgbClr val="C00000"/>
                </a:solidFill>
                <a:latin typeface="Arial Narrow" panose="020B0606020202030204" pitchFamily="34" charset="0"/>
              </a:rPr>
              <a:t>Guallera</a:t>
            </a:r>
            <a:r>
              <a:rPr lang="it-IT" sz="1300" i="1" cap="none" dirty="0">
                <a:solidFill>
                  <a:srgbClr val="C00000"/>
                </a:solidFill>
                <a:latin typeface="Arial Narrow" panose="020B0606020202030204" pitchFamily="34" charset="0"/>
              </a:rPr>
              <a:t>, </a:t>
            </a:r>
            <a:r>
              <a:rPr lang="it-IT" sz="1300" i="1" cap="none" dirty="0" err="1">
                <a:solidFill>
                  <a:srgbClr val="C00000"/>
                </a:solidFill>
                <a:latin typeface="Arial Narrow" panose="020B0606020202030204" pitchFamily="34" charset="0"/>
              </a:rPr>
              <a:t>carcioffola</a:t>
            </a:r>
            <a:r>
              <a:rPr lang="it-IT" sz="1300" i="1" cap="none" dirty="0">
                <a:solidFill>
                  <a:srgbClr val="C00000"/>
                </a:solidFill>
                <a:latin typeface="Arial Narrow" panose="020B0606020202030204" pitchFamily="34" charset="0"/>
              </a:rPr>
              <a:t> o tamarro: 15 parole napoletane che derivano dall’arabo, </a:t>
            </a:r>
            <a:r>
              <a:rPr lang="it-IT" sz="1300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VesuvioLive.it, 2019&gt;</a:t>
            </a:r>
            <a:r>
              <a:rPr lang="it-IT" sz="1300" cap="none" dirty="0">
                <a:solidFill>
                  <a:srgbClr val="0099FF"/>
                </a:solidFill>
                <a:latin typeface="Arial Narrow" panose="020B0606020202030204" pitchFamily="34" charset="0"/>
              </a:rPr>
              <a:t>  </a:t>
            </a:r>
            <a:r>
              <a:rPr lang="it-IT" sz="1300" cap="none" dirty="0">
                <a:solidFill>
                  <a:srgbClr val="0099FF"/>
                </a:solidFill>
                <a:latin typeface="Arial Narrow" panose="020B0606020202030204" pitchFamily="34" charset="0"/>
                <a:hlinkClick r:id="rId6"/>
              </a:rPr>
              <a:t>https://www.vesuviolive.it/ultime-notizie/278016-guallera-carcioffola-tamarro-15-parole-napoletane-che-derivano-dallarabo/</a:t>
            </a:r>
            <a:endParaRPr lang="it-IT" sz="1300" cap="none" dirty="0">
              <a:solidFill>
                <a:srgbClr val="0099FF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300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Alessia </a:t>
            </a:r>
            <a:r>
              <a:rPr lang="it-IT" sz="1300" cap="none" dirty="0" err="1">
                <a:solidFill>
                  <a:schemeClr val="tx1"/>
                </a:solidFill>
                <a:latin typeface="Arial Narrow" panose="020B0606020202030204" pitchFamily="34" charset="0"/>
              </a:rPr>
              <a:t>Saracino,</a:t>
            </a:r>
            <a:r>
              <a:rPr lang="it-IT" sz="1300" i="1" cap="none" dirty="0" err="1">
                <a:solidFill>
                  <a:srgbClr val="C00000"/>
                </a:solidFill>
                <a:latin typeface="Arial Narrow" panose="020B0606020202030204" pitchFamily="34" charset="0"/>
              </a:rPr>
              <a:t>L’arabo</a:t>
            </a:r>
            <a:r>
              <a:rPr lang="it-IT" sz="1300" i="1" cap="none" dirty="0">
                <a:solidFill>
                  <a:srgbClr val="C00000"/>
                </a:solidFill>
                <a:latin typeface="Arial Narrow" panose="020B0606020202030204" pitchFamily="34" charset="0"/>
              </a:rPr>
              <a:t> a Napoli: influenza nella cultura</a:t>
            </a:r>
            <a:r>
              <a:rPr lang="it-IT" sz="1300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, Corriere di </a:t>
            </a:r>
            <a:r>
              <a:rPr lang="it-IT" sz="1300" cap="none" dirty="0" err="1">
                <a:solidFill>
                  <a:schemeClr val="tx1"/>
                </a:solidFill>
                <a:latin typeface="Arial Narrow" panose="020B0606020202030204" pitchFamily="34" charset="0"/>
              </a:rPr>
              <a:t>Napoli,Mar</a:t>
            </a:r>
            <a:r>
              <a:rPr lang="it-IT" sz="1300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. 2022 &gt; </a:t>
            </a:r>
            <a:r>
              <a:rPr lang="it-IT" sz="1300" cap="none" dirty="0">
                <a:solidFill>
                  <a:schemeClr val="tx1"/>
                </a:solidFill>
                <a:latin typeface="Arial Narrow" panose="020B0606020202030204" pitchFamily="34" charset="0"/>
                <a:hlinkClick r:id="rId7"/>
              </a:rPr>
              <a:t>https://corrieredinapoli.com/2021/03/23/colori-partenopei-larabo-a-napoli/</a:t>
            </a:r>
            <a:r>
              <a:rPr lang="it-IT" sz="1300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200" cap="none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43F2D04-313F-EF64-A495-825B77253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1370-4B5A-426E-9BCE-2A2BE8C77F59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AC60ED8E-7923-7C27-8EFD-5B06A7CBA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951384"/>
          </a:xfrm>
        </p:spPr>
        <p:txBody>
          <a:bodyPr/>
          <a:lstStyle/>
          <a:p>
            <a:r>
              <a:rPr lang="it-IT" dirty="0"/>
              <a:t>Per approfondire…</a:t>
            </a:r>
          </a:p>
        </p:txBody>
      </p:sp>
    </p:spTree>
    <p:extLst>
      <p:ext uri="{BB962C8B-B14F-4D97-AF65-F5344CB8AC3E}">
        <p14:creationId xmlns:p14="http://schemas.microsoft.com/office/powerpoint/2010/main" val="1656133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CA83135-0CDC-82DC-FE05-8FAD856F7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0" y="2640776"/>
            <a:ext cx="8640960" cy="1775650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300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Nicola De Blasi, </a:t>
            </a:r>
            <a:r>
              <a:rPr lang="it-IT" sz="1300" i="1" cap="none" dirty="0">
                <a:solidFill>
                  <a:srgbClr val="C00000"/>
                </a:solidFill>
                <a:latin typeface="Arial Narrow" panose="020B0606020202030204" pitchFamily="34" charset="0"/>
              </a:rPr>
              <a:t>Storia linguistica di Napoli</a:t>
            </a:r>
            <a:r>
              <a:rPr lang="it-IT" sz="1300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, Roma, Carocci, 2012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300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Francesco Li Volti, </a:t>
            </a:r>
            <a:r>
              <a:rPr lang="it-IT" sz="1300" i="1" cap="none" dirty="0">
                <a:solidFill>
                  <a:srgbClr val="C00000"/>
                </a:solidFill>
                <a:latin typeface="Arial Narrow" panose="020B0606020202030204" pitchFamily="34" charset="0"/>
              </a:rPr>
              <a:t>Da ‘pacchero’ a ‘pazziare’: il greco nel Napoletano</a:t>
            </a:r>
            <a:r>
              <a:rPr lang="it-IT" sz="1300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, Storie di Napoli, apr. 2020 &gt;  </a:t>
            </a:r>
            <a:r>
              <a:rPr lang="it-IT" sz="1300" cap="none" dirty="0">
                <a:solidFill>
                  <a:schemeClr val="tx1"/>
                </a:solidFill>
                <a:latin typeface="Arial Narrow" panose="020B0606020202030204" pitchFamily="34" charset="0"/>
                <a:hlinkClick r:id="rId2"/>
              </a:rPr>
              <a:t>https://storienapoli.It/2020/04/27/pacchero-pazziare-il-greco-napoletano/</a:t>
            </a:r>
            <a:r>
              <a:rPr lang="it-IT" sz="1300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300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Carlo Iandolo, </a:t>
            </a:r>
            <a:r>
              <a:rPr lang="it-IT" sz="1300" i="1" cap="none" dirty="0">
                <a:solidFill>
                  <a:srgbClr val="C00000"/>
                </a:solidFill>
                <a:latin typeface="Arial Narrow" panose="020B0606020202030204" pitchFamily="34" charset="0"/>
              </a:rPr>
              <a:t>28. Le due lingue di Pompei antica</a:t>
            </a:r>
            <a:r>
              <a:rPr lang="it-IT" sz="1300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, Vesuvioweb.com&gt; </a:t>
            </a:r>
            <a:r>
              <a:rPr lang="it-IT" sz="1300" cap="none" dirty="0">
                <a:solidFill>
                  <a:schemeClr val="tx1"/>
                </a:solidFill>
                <a:latin typeface="Arial Narrow" panose="020B0606020202030204" pitchFamily="34" charset="0"/>
                <a:hlinkClick r:id="rId3"/>
              </a:rPr>
              <a:t>https://www.vesuvioweb.com/it/wp-content/uploads/28-Carlo-Iandolo-LE-DUE-LINGUE-DI-POMPEI-ANTICA-vesuvioweb.pdf</a:t>
            </a:r>
            <a:r>
              <a:rPr lang="it-IT" sz="1300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200" cap="none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200" cap="none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536BC29-4E76-F545-DEB5-165D4D1A7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1370-4B5A-426E-9BCE-2A2BE8C77F59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7CB41303-C56F-48B0-B268-69F74292E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663352"/>
          </a:xfrm>
        </p:spPr>
        <p:txBody>
          <a:bodyPr>
            <a:normAutofit fontScale="90000"/>
          </a:bodyPr>
          <a:lstStyle/>
          <a:p>
            <a:r>
              <a:rPr lang="it-IT" dirty="0"/>
              <a:t>Per approfondire…</a:t>
            </a:r>
          </a:p>
        </p:txBody>
      </p:sp>
    </p:spTree>
    <p:extLst>
      <p:ext uri="{BB962C8B-B14F-4D97-AF65-F5344CB8AC3E}">
        <p14:creationId xmlns:p14="http://schemas.microsoft.com/office/powerpoint/2010/main" val="1951508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3203848" y="2492896"/>
            <a:ext cx="5544616" cy="3744416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LA LINGUA NAPOLITANA HA ORIGINI MOLTO ANTICHE. APPARTIENE ALLA FAMIGLIA DELLE LINGUE NEOLATINE E DERIVA QUINDI IN LARGA PARTE DAL </a:t>
            </a:r>
            <a:r>
              <a:rPr lang="it-IT" dirty="0">
                <a:solidFill>
                  <a:srgbClr val="FF0000"/>
                </a:solidFill>
              </a:rPr>
              <a:t>LATINO</a:t>
            </a:r>
            <a:r>
              <a:rPr lang="it-IT" dirty="0"/>
              <a:t>. </a:t>
            </a:r>
            <a:r>
              <a:rPr lang="it-IT" dirty="0">
                <a:solidFill>
                  <a:schemeClr val="tx1"/>
                </a:solidFill>
              </a:rPr>
              <a:t>HA PERO’ CONSERVATO CARATTERISTICHE PRECEDENTI ALL’EGEMONIA ROMANA (TRACCE Del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GRECO</a:t>
            </a:r>
            <a:r>
              <a:rPr lang="it-IT" dirty="0"/>
              <a:t> </a:t>
            </a:r>
            <a:r>
              <a:rPr lang="it-IT" dirty="0">
                <a:solidFill>
                  <a:schemeClr val="tx1"/>
                </a:solidFill>
              </a:rPr>
              <a:t>E Dell</a:t>
            </a:r>
            <a:r>
              <a:rPr lang="it-IT" dirty="0"/>
              <a:t>’</a:t>
            </a:r>
            <a:r>
              <a:rPr lang="it-IT" dirty="0">
                <a:solidFill>
                  <a:srgbClr val="FF0000"/>
                </a:solidFill>
              </a:rPr>
              <a:t>OSCO</a:t>
            </a:r>
            <a:r>
              <a:rPr lang="it-IT" dirty="0"/>
              <a:t>). </a:t>
            </a:r>
            <a:r>
              <a:rPr lang="it-IT" dirty="0">
                <a:solidFill>
                  <a:schemeClr val="tx1"/>
                </a:solidFill>
              </a:rPr>
              <a:t>SI E’ poi ARRICCHITA, DAL MEDIOEVO IN POI, GRAZIE AGLI INFLUSSI DERIVANTI DALLE DOMINAZIONI SUCCESSIVE, IN PARTICOLARE QUELLA </a:t>
            </a:r>
            <a:r>
              <a:rPr lang="it-IT" dirty="0">
                <a:solidFill>
                  <a:srgbClr val="FF0000"/>
                </a:solidFill>
              </a:rPr>
              <a:t>FRANCESE, catalana</a:t>
            </a:r>
            <a:r>
              <a:rPr lang="it-IT" dirty="0"/>
              <a:t> </a:t>
            </a:r>
            <a:r>
              <a:rPr lang="it-IT" dirty="0">
                <a:solidFill>
                  <a:schemeClr val="tx1"/>
                </a:solidFill>
              </a:rPr>
              <a:t>E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castigliana</a:t>
            </a:r>
            <a:r>
              <a:rPr lang="it-IT" dirty="0">
                <a:solidFill>
                  <a:schemeClr val="tx1"/>
                </a:solidFill>
              </a:rPr>
              <a:t>, MA non mancano influenze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arabe</a:t>
            </a:r>
            <a:r>
              <a:rPr lang="it-IT" dirty="0"/>
              <a:t>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023392"/>
          </a:xfrm>
        </p:spPr>
        <p:txBody>
          <a:bodyPr/>
          <a:lstStyle/>
          <a:p>
            <a:r>
              <a:rPr lang="it-IT" dirty="0"/>
              <a:t>Origini del Napolitano</a:t>
            </a:r>
          </a:p>
        </p:txBody>
      </p:sp>
      <p:pic>
        <p:nvPicPr>
          <p:cNvPr id="4" name="Immagine 3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356992"/>
            <a:ext cx="3024336" cy="1224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 descr="ArNomos300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132856"/>
            <a:ext cx="2699792" cy="1312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 descr="65529549-mosaico-romano-dalle-case-di-pompei-napoli-ital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293096"/>
            <a:ext cx="1944216" cy="2396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4343400" y="2115728"/>
            <a:ext cx="457200" cy="441325"/>
          </a:xfrm>
        </p:spPr>
        <p:txBody>
          <a:bodyPr/>
          <a:lstStyle/>
          <a:p>
            <a:fld id="{D0F21370-4B5A-426E-9BCE-2A2BE8C77F59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5436096" y="2492896"/>
            <a:ext cx="3600400" cy="3960440"/>
          </a:xfrm>
        </p:spPr>
        <p:txBody>
          <a:bodyPr>
            <a:norm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Oltre ai vocaboli greci classici, citati a fianco, altri prestiti – soprattutto </a:t>
            </a:r>
            <a:r>
              <a:rPr lang="it-IT" sz="1400" dirty="0" err="1">
                <a:solidFill>
                  <a:schemeClr val="tx1"/>
                </a:solidFill>
              </a:rPr>
              <a:t>dEl</a:t>
            </a:r>
            <a:r>
              <a:rPr lang="it-IT" sz="1400" dirty="0">
                <a:solidFill>
                  <a:schemeClr val="tx1"/>
                </a:solidFill>
              </a:rPr>
              <a:t> periodo DEL </a:t>
            </a:r>
            <a:r>
              <a:rPr lang="it-IT" sz="1400" dirty="0">
                <a:solidFill>
                  <a:srgbClr val="FF0000"/>
                </a:solidFill>
              </a:rPr>
              <a:t>DUCATO bizantino</a:t>
            </a:r>
            <a:r>
              <a:rPr lang="it-IT" sz="1400" dirty="0">
                <a:solidFill>
                  <a:schemeClr val="tx1"/>
                </a:solidFill>
              </a:rPr>
              <a:t> - sono:</a:t>
            </a:r>
          </a:p>
          <a:p>
            <a:r>
              <a:rPr lang="it-IT" sz="1400" dirty="0">
                <a:solidFill>
                  <a:schemeClr val="tx1"/>
                </a:solidFill>
              </a:rPr>
              <a:t> </a:t>
            </a:r>
          </a:p>
          <a:p>
            <a:r>
              <a:rPr lang="it-IT" sz="1400" i="1" dirty="0" err="1">
                <a:solidFill>
                  <a:schemeClr val="tx1"/>
                </a:solidFill>
              </a:rPr>
              <a:t>purtuallo</a:t>
            </a:r>
            <a:r>
              <a:rPr lang="it-IT" sz="1400" i="1" dirty="0">
                <a:solidFill>
                  <a:srgbClr val="0066FF"/>
                </a:solidFill>
              </a:rPr>
              <a:t>&lt;</a:t>
            </a:r>
            <a:r>
              <a:rPr lang="it-IT" sz="1400" i="1" dirty="0" err="1">
                <a:solidFill>
                  <a:srgbClr val="0066FF"/>
                </a:solidFill>
              </a:rPr>
              <a:t>portoukali</a:t>
            </a:r>
            <a:r>
              <a:rPr lang="it-IT" sz="1400" i="1" dirty="0">
                <a:solidFill>
                  <a:srgbClr val="0066FF"/>
                </a:solidFill>
              </a:rPr>
              <a:t>, </a:t>
            </a:r>
            <a:r>
              <a:rPr lang="it-IT" sz="1400" i="1" dirty="0" err="1">
                <a:solidFill>
                  <a:schemeClr val="tx1"/>
                </a:solidFill>
              </a:rPr>
              <a:t>tavuto</a:t>
            </a:r>
            <a:r>
              <a:rPr lang="it-IT" sz="1400" i="1" dirty="0">
                <a:solidFill>
                  <a:srgbClr val="0066FF"/>
                </a:solidFill>
              </a:rPr>
              <a:t> &lt;</a:t>
            </a:r>
            <a:r>
              <a:rPr lang="it-IT" sz="1400" i="1" dirty="0" err="1">
                <a:solidFill>
                  <a:srgbClr val="0066FF"/>
                </a:solidFill>
              </a:rPr>
              <a:t>tafos</a:t>
            </a:r>
            <a:r>
              <a:rPr lang="it-IT" sz="1400" i="1" dirty="0">
                <a:solidFill>
                  <a:srgbClr val="0066FF"/>
                </a:solidFill>
              </a:rPr>
              <a:t>, </a:t>
            </a:r>
            <a:r>
              <a:rPr lang="it-IT" sz="1400" i="1" dirty="0" err="1">
                <a:solidFill>
                  <a:schemeClr val="tx1"/>
                </a:solidFill>
              </a:rPr>
              <a:t>asteco</a:t>
            </a:r>
            <a:r>
              <a:rPr lang="it-IT" sz="1400" i="1" dirty="0">
                <a:solidFill>
                  <a:srgbClr val="0066FF"/>
                </a:solidFill>
              </a:rPr>
              <a:t>&lt;</a:t>
            </a:r>
            <a:r>
              <a:rPr lang="it-IT" sz="1400" i="1" dirty="0" err="1">
                <a:solidFill>
                  <a:srgbClr val="0066FF"/>
                </a:solidFill>
              </a:rPr>
              <a:t>ostrakon</a:t>
            </a:r>
            <a:r>
              <a:rPr lang="it-IT" sz="1400" i="1" dirty="0">
                <a:solidFill>
                  <a:srgbClr val="0066FF"/>
                </a:solidFill>
              </a:rPr>
              <a:t>,  </a:t>
            </a:r>
            <a:r>
              <a:rPr lang="it-IT" sz="1400" i="1" dirty="0" err="1">
                <a:solidFill>
                  <a:schemeClr val="tx1"/>
                </a:solidFill>
              </a:rPr>
              <a:t>strummolo</a:t>
            </a:r>
            <a:r>
              <a:rPr lang="it-IT" sz="1400" i="1" dirty="0">
                <a:solidFill>
                  <a:srgbClr val="0066FF"/>
                </a:solidFill>
              </a:rPr>
              <a:t>&lt;</a:t>
            </a:r>
            <a:r>
              <a:rPr lang="it-IT" sz="1400" i="1" dirty="0" err="1">
                <a:solidFill>
                  <a:srgbClr val="0066FF"/>
                </a:solidFill>
              </a:rPr>
              <a:t>strobylos</a:t>
            </a:r>
            <a:r>
              <a:rPr lang="it-IT" sz="1400" i="1" dirty="0">
                <a:solidFill>
                  <a:srgbClr val="0066FF"/>
                </a:solidFill>
              </a:rPr>
              <a:t> </a:t>
            </a:r>
            <a:r>
              <a:rPr lang="it-IT" sz="1400" i="1" dirty="0">
                <a:solidFill>
                  <a:schemeClr val="tx1"/>
                </a:solidFill>
              </a:rPr>
              <a:t>Tropea</a:t>
            </a:r>
            <a:r>
              <a:rPr lang="it-IT" sz="1400" i="1" dirty="0">
                <a:solidFill>
                  <a:srgbClr val="0066FF"/>
                </a:solidFill>
              </a:rPr>
              <a:t> &lt;</a:t>
            </a:r>
            <a:r>
              <a:rPr lang="it-IT" sz="1400" i="1" dirty="0" err="1">
                <a:solidFill>
                  <a:srgbClr val="0066FF"/>
                </a:solidFill>
              </a:rPr>
              <a:t>trepo</a:t>
            </a:r>
            <a:r>
              <a:rPr lang="it-IT" sz="1400" i="1" dirty="0">
                <a:solidFill>
                  <a:srgbClr val="0066FF"/>
                </a:solidFill>
              </a:rPr>
              <a:t>- TROPAIA </a:t>
            </a:r>
            <a:r>
              <a:rPr lang="it-IT" sz="1400" i="1" dirty="0" err="1">
                <a:solidFill>
                  <a:schemeClr val="tx1"/>
                </a:solidFill>
              </a:rPr>
              <a:t>truculiÀ</a:t>
            </a:r>
            <a:r>
              <a:rPr lang="it-IT" sz="1400" i="1" dirty="0">
                <a:solidFill>
                  <a:srgbClr val="0066FF"/>
                </a:solidFill>
              </a:rPr>
              <a:t>&lt;</a:t>
            </a:r>
            <a:r>
              <a:rPr lang="it-IT" sz="1400" i="1" dirty="0" err="1">
                <a:solidFill>
                  <a:srgbClr val="0066FF"/>
                </a:solidFill>
              </a:rPr>
              <a:t>krotalizo</a:t>
            </a:r>
            <a:r>
              <a:rPr lang="it-IT" sz="1400" i="1" dirty="0">
                <a:solidFill>
                  <a:srgbClr val="0066FF"/>
                </a:solidFill>
              </a:rPr>
              <a:t>, </a:t>
            </a:r>
            <a:r>
              <a:rPr lang="it-IT" sz="1400" i="1" dirty="0" err="1">
                <a:solidFill>
                  <a:schemeClr val="tx1"/>
                </a:solidFill>
              </a:rPr>
              <a:t>caccavo</a:t>
            </a:r>
            <a:r>
              <a:rPr lang="it-IT" sz="1400" i="1" dirty="0">
                <a:solidFill>
                  <a:srgbClr val="0066FF"/>
                </a:solidFill>
              </a:rPr>
              <a:t> &lt;</a:t>
            </a:r>
            <a:r>
              <a:rPr lang="it-IT" sz="1400" i="1" dirty="0" err="1">
                <a:solidFill>
                  <a:srgbClr val="0066FF"/>
                </a:solidFill>
              </a:rPr>
              <a:t>kakkabos</a:t>
            </a:r>
            <a:endParaRPr lang="it-IT" sz="1400" i="1" dirty="0">
              <a:solidFill>
                <a:srgbClr val="0066FF"/>
              </a:solidFill>
            </a:endParaRPr>
          </a:p>
          <a:p>
            <a:r>
              <a:rPr lang="it-IT" sz="1400" i="1" dirty="0">
                <a:solidFill>
                  <a:schemeClr val="tx1"/>
                </a:solidFill>
              </a:rPr>
              <a:t>CHIORMA</a:t>
            </a:r>
            <a:r>
              <a:rPr lang="it-IT" sz="1400" i="1" dirty="0">
                <a:solidFill>
                  <a:srgbClr val="0066FF"/>
                </a:solidFill>
              </a:rPr>
              <a:t> &lt; </a:t>
            </a:r>
            <a:r>
              <a:rPr lang="it-IT" sz="1400" i="1" dirty="0" err="1">
                <a:solidFill>
                  <a:srgbClr val="0066FF"/>
                </a:solidFill>
              </a:rPr>
              <a:t>KELEUsMA</a:t>
            </a:r>
            <a:endParaRPr lang="it-IT" sz="1400" i="1" dirty="0">
              <a:solidFill>
                <a:srgbClr val="0066FF"/>
              </a:solidFill>
            </a:endParaRPr>
          </a:p>
          <a:p>
            <a:r>
              <a:rPr lang="it-IT" sz="1400" i="1" dirty="0" err="1">
                <a:solidFill>
                  <a:schemeClr val="tx1"/>
                </a:solidFill>
              </a:rPr>
              <a:t>Vasenicola</a:t>
            </a:r>
            <a:r>
              <a:rPr lang="it-IT" sz="1400" i="1" dirty="0">
                <a:solidFill>
                  <a:srgbClr val="0066FF"/>
                </a:solidFill>
              </a:rPr>
              <a:t> &lt;BASILIKOS</a:t>
            </a:r>
          </a:p>
          <a:p>
            <a:r>
              <a:rPr lang="it-IT" sz="1400" i="1" dirty="0">
                <a:solidFill>
                  <a:schemeClr val="tx1"/>
                </a:solidFill>
              </a:rPr>
              <a:t>’NZALLANIRSE</a:t>
            </a:r>
            <a:r>
              <a:rPr lang="it-IT" sz="1400" i="1" dirty="0">
                <a:solidFill>
                  <a:srgbClr val="0066FF"/>
                </a:solidFill>
              </a:rPr>
              <a:t> &gt; SELENIZO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095400"/>
          </a:xfrm>
        </p:spPr>
        <p:txBody>
          <a:bodyPr/>
          <a:lstStyle/>
          <a:p>
            <a:r>
              <a:rPr lang="it-IT" dirty="0"/>
              <a:t>            Esempi d’influssi greci </a:t>
            </a:r>
          </a:p>
        </p:txBody>
      </p:sp>
      <p:pic>
        <p:nvPicPr>
          <p:cNvPr id="4" name="Immagine 3" descr="15259320_1196177707104191_7842444809724552800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93640"/>
            <a:ext cx="5200592" cy="4047727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2049248"/>
            <a:ext cx="457200" cy="491935"/>
          </a:xfrm>
        </p:spPr>
        <p:txBody>
          <a:bodyPr/>
          <a:lstStyle/>
          <a:p>
            <a:fld id="{D0F21370-4B5A-426E-9BCE-2A2BE8C77F59}" type="slidenum">
              <a:rPr lang="it-IT" smtClean="0"/>
              <a:pPr/>
              <a:t>3</a:t>
            </a:fld>
            <a:endParaRPr lang="it-IT" dirty="0"/>
          </a:p>
        </p:txBody>
      </p:sp>
      <p:pic>
        <p:nvPicPr>
          <p:cNvPr id="6" name="Immagine 5" descr="237_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3"/>
            <a:ext cx="2160240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2524880" y="2420888"/>
            <a:ext cx="6403840" cy="4176464"/>
          </a:xfrm>
        </p:spPr>
        <p:txBody>
          <a:bodyPr>
            <a:normAutofit lnSpcReduction="10000"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L’influsso DI parlate campane originarie – in particolare l’osco –SI NOTA, OLTRE CHE IN ALCUNE PAROLE (</a:t>
            </a:r>
            <a:r>
              <a:rPr lang="it-IT" sz="1400" i="1" dirty="0">
                <a:solidFill>
                  <a:schemeClr val="tx1"/>
                </a:solidFill>
              </a:rPr>
              <a:t>PEUZO &lt;</a:t>
            </a:r>
            <a:r>
              <a:rPr lang="it-IT" sz="1400" i="1" dirty="0">
                <a:solidFill>
                  <a:srgbClr val="C00000"/>
                </a:solidFill>
              </a:rPr>
              <a:t> PILSO, </a:t>
            </a:r>
            <a:r>
              <a:rPr lang="it-IT" sz="1400" i="1" dirty="0">
                <a:solidFill>
                  <a:schemeClr val="tx1"/>
                </a:solidFill>
              </a:rPr>
              <a:t>MAFARO &lt;</a:t>
            </a:r>
            <a:r>
              <a:rPr lang="it-IT" sz="1400" i="1" dirty="0">
                <a:solidFill>
                  <a:srgbClr val="C00000"/>
                </a:solidFill>
              </a:rPr>
              <a:t>MAMPHAR</a:t>
            </a:r>
            <a:r>
              <a:rPr lang="it-IT" sz="1400" i="1" dirty="0">
                <a:solidFill>
                  <a:schemeClr val="tx1"/>
                </a:solidFill>
              </a:rPr>
              <a:t>, ETC.)</a:t>
            </a:r>
            <a:r>
              <a:rPr lang="it-IT" sz="1400" dirty="0">
                <a:solidFill>
                  <a:schemeClr val="tx1"/>
                </a:solidFill>
              </a:rPr>
              <a:t>,  IN alcune </a:t>
            </a:r>
            <a:r>
              <a:rPr lang="it-IT" sz="1400" dirty="0">
                <a:solidFill>
                  <a:srgbClr val="C00000"/>
                </a:solidFill>
              </a:rPr>
              <a:t>caratteristiche fonetiche</a:t>
            </a:r>
            <a:r>
              <a:rPr lang="it-IT" sz="1400" dirty="0">
                <a:solidFill>
                  <a:schemeClr val="tx1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</a:rPr>
              <a:t> serie allargata a </a:t>
            </a:r>
            <a:r>
              <a:rPr lang="it-IT" sz="1400" dirty="0">
                <a:solidFill>
                  <a:srgbClr val="C00000"/>
                </a:solidFill>
              </a:rPr>
              <a:t>9 vocali</a:t>
            </a:r>
            <a:r>
              <a:rPr lang="it-IT" sz="1400" dirty="0">
                <a:solidFill>
                  <a:schemeClr val="tx1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</a:rPr>
              <a:t>Passaggio da /</a:t>
            </a:r>
            <a:r>
              <a:rPr lang="it-IT" sz="1400" i="1" dirty="0">
                <a:solidFill>
                  <a:schemeClr val="tx1"/>
                </a:solidFill>
              </a:rPr>
              <a:t>u/</a:t>
            </a:r>
            <a:r>
              <a:rPr lang="it-IT" sz="1400" dirty="0">
                <a:solidFill>
                  <a:schemeClr val="tx1"/>
                </a:solidFill>
              </a:rPr>
              <a:t> lat. ad /</a:t>
            </a:r>
            <a:r>
              <a:rPr lang="it-IT" sz="1400" i="1" dirty="0">
                <a:solidFill>
                  <a:schemeClr val="tx1"/>
                </a:solidFill>
              </a:rPr>
              <a:t>o/</a:t>
            </a:r>
            <a:r>
              <a:rPr lang="it-IT" sz="1400" dirty="0">
                <a:solidFill>
                  <a:schemeClr val="tx1"/>
                </a:solidFill>
              </a:rPr>
              <a:t> (</a:t>
            </a:r>
            <a:r>
              <a:rPr lang="it-IT" sz="1400" i="1" dirty="0">
                <a:solidFill>
                  <a:schemeClr val="tx1"/>
                </a:solidFill>
              </a:rPr>
              <a:t>lupus</a:t>
            </a:r>
            <a:r>
              <a:rPr lang="it-IT" sz="1400" i="1" dirty="0">
                <a:solidFill>
                  <a:srgbClr val="C00000"/>
                </a:solidFill>
              </a:rPr>
              <a:t>&gt;lupo</a:t>
            </a:r>
            <a:r>
              <a:rPr lang="it-IT" sz="1400" dirty="0">
                <a:solidFill>
                  <a:schemeClr val="tx1"/>
                </a:solidFill>
              </a:rPr>
              <a:t>);</a:t>
            </a:r>
          </a:p>
          <a:p>
            <a:pPr>
              <a:buFont typeface="Arial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</a:rPr>
              <a:t>Pass. da /</a:t>
            </a:r>
            <a:r>
              <a:rPr lang="it-IT" sz="1400" i="1" dirty="0">
                <a:solidFill>
                  <a:schemeClr val="tx1"/>
                </a:solidFill>
              </a:rPr>
              <a:t>i/</a:t>
            </a:r>
            <a:r>
              <a:rPr lang="it-IT" sz="1400" dirty="0">
                <a:solidFill>
                  <a:schemeClr val="tx1"/>
                </a:solidFill>
              </a:rPr>
              <a:t> lat. a /</a:t>
            </a:r>
            <a:r>
              <a:rPr lang="it-IT" sz="1400" i="1" dirty="0">
                <a:solidFill>
                  <a:schemeClr val="tx1"/>
                </a:solidFill>
              </a:rPr>
              <a:t>e/</a:t>
            </a:r>
            <a:r>
              <a:rPr lang="it-IT" sz="1400" dirty="0">
                <a:solidFill>
                  <a:schemeClr val="tx1"/>
                </a:solidFill>
              </a:rPr>
              <a:t> (</a:t>
            </a:r>
            <a:r>
              <a:rPr lang="it-IT" sz="1400" i="1" dirty="0" err="1">
                <a:solidFill>
                  <a:schemeClr val="tx1"/>
                </a:solidFill>
              </a:rPr>
              <a:t>ficatum</a:t>
            </a:r>
            <a:r>
              <a:rPr lang="it-IT" sz="1400" i="1" dirty="0">
                <a:solidFill>
                  <a:srgbClr val="C00000"/>
                </a:solidFill>
              </a:rPr>
              <a:t> &gt; </a:t>
            </a:r>
            <a:r>
              <a:rPr lang="it-IT" sz="1400" i="1" dirty="0" err="1">
                <a:solidFill>
                  <a:srgbClr val="C00000"/>
                </a:solidFill>
              </a:rPr>
              <a:t>fecato</a:t>
            </a:r>
            <a:r>
              <a:rPr lang="it-IT" sz="1400" dirty="0">
                <a:solidFill>
                  <a:schemeClr val="tx1"/>
                </a:solidFill>
              </a:rPr>
              <a:t>);</a:t>
            </a:r>
          </a:p>
          <a:p>
            <a:pPr>
              <a:buFont typeface="Arial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</a:rPr>
              <a:t>raddoppiamento consonantico nei tempi passati (</a:t>
            </a:r>
            <a:r>
              <a:rPr lang="it-IT" sz="1400" i="1" dirty="0" err="1">
                <a:solidFill>
                  <a:schemeClr val="tx1"/>
                </a:solidFill>
              </a:rPr>
              <a:t>fefaked</a:t>
            </a:r>
            <a:r>
              <a:rPr lang="it-IT" sz="1400" i="1" dirty="0">
                <a:solidFill>
                  <a:schemeClr val="tx1"/>
                </a:solidFill>
              </a:rPr>
              <a:t>, </a:t>
            </a:r>
            <a:r>
              <a:rPr lang="it-IT" sz="1400" i="1" dirty="0" err="1">
                <a:solidFill>
                  <a:schemeClr val="tx1"/>
                </a:solidFill>
              </a:rPr>
              <a:t>dadikatted</a:t>
            </a:r>
            <a:r>
              <a:rPr lang="it-IT" sz="1400" i="1" dirty="0">
                <a:solidFill>
                  <a:schemeClr val="tx1"/>
                </a:solidFill>
              </a:rPr>
              <a:t> </a:t>
            </a:r>
            <a:r>
              <a:rPr lang="it-IT" sz="1400" dirty="0">
                <a:solidFill>
                  <a:schemeClr val="tx1"/>
                </a:solidFill>
              </a:rPr>
              <a:t>&gt; </a:t>
            </a:r>
            <a:r>
              <a:rPr lang="it-IT" sz="1400" i="1" dirty="0" err="1">
                <a:solidFill>
                  <a:srgbClr val="C00000"/>
                </a:solidFill>
              </a:rPr>
              <a:t>facette</a:t>
            </a:r>
            <a:r>
              <a:rPr lang="it-IT" sz="1400" i="1" dirty="0">
                <a:solidFill>
                  <a:srgbClr val="C00000"/>
                </a:solidFill>
              </a:rPr>
              <a:t>, </a:t>
            </a:r>
            <a:r>
              <a:rPr lang="it-IT" sz="1400" i="1" dirty="0" err="1">
                <a:solidFill>
                  <a:srgbClr val="C00000"/>
                </a:solidFill>
              </a:rPr>
              <a:t>dicette</a:t>
            </a:r>
            <a:r>
              <a:rPr lang="it-IT" sz="1400" i="1" dirty="0">
                <a:solidFill>
                  <a:srgbClr val="C00000"/>
                </a:solidFill>
              </a:rPr>
              <a:t>);</a:t>
            </a:r>
          </a:p>
          <a:p>
            <a:pPr>
              <a:buFont typeface="Arial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</a:rPr>
              <a:t>Assimilazione del gruppo/</a:t>
            </a:r>
            <a:r>
              <a:rPr lang="it-IT" sz="1400" i="1" dirty="0" err="1">
                <a:solidFill>
                  <a:schemeClr val="tx1"/>
                </a:solidFill>
              </a:rPr>
              <a:t>nd</a:t>
            </a:r>
            <a:r>
              <a:rPr lang="it-IT" sz="1400" i="1" dirty="0">
                <a:solidFill>
                  <a:schemeClr val="tx1"/>
                </a:solidFill>
              </a:rPr>
              <a:t>/</a:t>
            </a:r>
            <a:r>
              <a:rPr lang="it-IT" sz="1400" dirty="0">
                <a:solidFill>
                  <a:schemeClr val="tx1"/>
                </a:solidFill>
              </a:rPr>
              <a:t> e /</a:t>
            </a:r>
            <a:r>
              <a:rPr lang="it-IT" sz="1400" i="1" dirty="0">
                <a:solidFill>
                  <a:schemeClr val="tx1"/>
                </a:solidFill>
              </a:rPr>
              <a:t>mb/</a:t>
            </a:r>
            <a:r>
              <a:rPr lang="it-IT" sz="1400" dirty="0">
                <a:solidFill>
                  <a:schemeClr val="tx1"/>
                </a:solidFill>
              </a:rPr>
              <a:t>  (</a:t>
            </a:r>
            <a:r>
              <a:rPr lang="it-IT" sz="1400" i="1" dirty="0" err="1">
                <a:solidFill>
                  <a:schemeClr val="tx1"/>
                </a:solidFill>
              </a:rPr>
              <a:t>plumbeum</a:t>
            </a:r>
            <a:r>
              <a:rPr lang="it-IT" sz="1400" i="1" dirty="0">
                <a:solidFill>
                  <a:srgbClr val="C00000"/>
                </a:solidFill>
              </a:rPr>
              <a:t> &gt; </a:t>
            </a:r>
            <a:r>
              <a:rPr lang="it-IT" sz="1400" i="1" dirty="0" err="1">
                <a:solidFill>
                  <a:srgbClr val="C00000"/>
                </a:solidFill>
              </a:rPr>
              <a:t>chiummo</a:t>
            </a:r>
            <a:r>
              <a:rPr lang="it-IT" sz="1400" i="1" dirty="0">
                <a:solidFill>
                  <a:srgbClr val="C00000"/>
                </a:solidFill>
              </a:rPr>
              <a:t> – </a:t>
            </a:r>
            <a:r>
              <a:rPr lang="it-IT" sz="1400" i="1" dirty="0" err="1">
                <a:solidFill>
                  <a:schemeClr val="tx1"/>
                </a:solidFill>
              </a:rPr>
              <a:t>undecim</a:t>
            </a:r>
            <a:r>
              <a:rPr lang="it-IT" sz="1400" i="1" dirty="0">
                <a:solidFill>
                  <a:srgbClr val="C00000"/>
                </a:solidFill>
              </a:rPr>
              <a:t> &gt; </a:t>
            </a:r>
            <a:r>
              <a:rPr lang="it-IT" sz="1400" i="1" dirty="0" err="1">
                <a:solidFill>
                  <a:srgbClr val="C00000"/>
                </a:solidFill>
              </a:rPr>
              <a:t>unnece</a:t>
            </a:r>
            <a:r>
              <a:rPr lang="it-IT" sz="1400" i="1" dirty="0">
                <a:solidFill>
                  <a:srgbClr val="C00000"/>
                </a:solidFill>
              </a:rPr>
              <a:t>);</a:t>
            </a:r>
          </a:p>
          <a:p>
            <a:pPr>
              <a:buFont typeface="Arial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</a:rPr>
              <a:t>PASSAGGIO DA /</a:t>
            </a:r>
            <a:r>
              <a:rPr lang="it-IT" sz="1400" i="1" dirty="0">
                <a:solidFill>
                  <a:schemeClr val="tx1"/>
                </a:solidFill>
              </a:rPr>
              <a:t>Be/</a:t>
            </a:r>
            <a:r>
              <a:rPr lang="it-IT" sz="1400" dirty="0">
                <a:solidFill>
                  <a:schemeClr val="tx1"/>
                </a:solidFill>
              </a:rPr>
              <a:t>A /</a:t>
            </a:r>
            <a:r>
              <a:rPr lang="it-IT" sz="1400" i="1" dirty="0">
                <a:solidFill>
                  <a:schemeClr val="tx1"/>
                </a:solidFill>
              </a:rPr>
              <a:t>GGI/</a:t>
            </a:r>
            <a:r>
              <a:rPr lang="it-IT" sz="1400" dirty="0">
                <a:solidFill>
                  <a:schemeClr val="tx1"/>
                </a:solidFill>
              </a:rPr>
              <a:t> (</a:t>
            </a:r>
            <a:r>
              <a:rPr lang="it-IT" sz="1400" i="1" dirty="0" err="1">
                <a:solidFill>
                  <a:schemeClr val="tx1"/>
                </a:solidFill>
              </a:rPr>
              <a:t>HABeO</a:t>
            </a:r>
            <a:r>
              <a:rPr lang="it-IT" sz="1400" i="1" dirty="0">
                <a:solidFill>
                  <a:schemeClr val="tx1"/>
                </a:solidFill>
              </a:rPr>
              <a:t>&gt;</a:t>
            </a:r>
            <a:r>
              <a:rPr lang="it-IT" sz="1400" i="1" dirty="0">
                <a:solidFill>
                  <a:srgbClr val="C00000"/>
                </a:solidFill>
              </a:rPr>
              <a:t>AGGIO</a:t>
            </a:r>
            <a:r>
              <a:rPr lang="it-IT" sz="1400" i="1" dirty="0">
                <a:solidFill>
                  <a:schemeClr val="tx1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</a:rPr>
              <a:t>Passaggio  da /</a:t>
            </a:r>
            <a:r>
              <a:rPr lang="it-IT" sz="1400" i="1" dirty="0">
                <a:solidFill>
                  <a:schemeClr val="tx1"/>
                </a:solidFill>
              </a:rPr>
              <a:t>pl/</a:t>
            </a:r>
            <a:r>
              <a:rPr lang="it-IT" sz="1400" dirty="0">
                <a:solidFill>
                  <a:schemeClr val="tx1"/>
                </a:solidFill>
              </a:rPr>
              <a:t> a /</a:t>
            </a:r>
            <a:r>
              <a:rPr lang="it-IT" sz="1400" i="1" dirty="0">
                <a:solidFill>
                  <a:schemeClr val="tx1"/>
                </a:solidFill>
              </a:rPr>
              <a:t>pi/</a:t>
            </a:r>
            <a:r>
              <a:rPr lang="it-IT" sz="1400" dirty="0">
                <a:solidFill>
                  <a:schemeClr val="tx1"/>
                </a:solidFill>
              </a:rPr>
              <a:t> (</a:t>
            </a:r>
            <a:r>
              <a:rPr lang="it-IT" sz="1400" i="1" dirty="0">
                <a:solidFill>
                  <a:schemeClr val="tx1"/>
                </a:solidFill>
              </a:rPr>
              <a:t>platea &gt; </a:t>
            </a:r>
            <a:r>
              <a:rPr lang="it-IT" sz="1400" i="1" dirty="0">
                <a:solidFill>
                  <a:srgbClr val="C00000"/>
                </a:solidFill>
              </a:rPr>
              <a:t>piazza</a:t>
            </a:r>
            <a:r>
              <a:rPr lang="it-IT" sz="1400" i="1" dirty="0">
                <a:solidFill>
                  <a:schemeClr val="tx1"/>
                </a:solidFill>
              </a:rPr>
              <a:t>, FLUMEN &gt; </a:t>
            </a:r>
            <a:r>
              <a:rPr lang="it-IT" sz="1400" i="1" dirty="0">
                <a:solidFill>
                  <a:srgbClr val="C00000"/>
                </a:solidFill>
              </a:rPr>
              <a:t>FIUME</a:t>
            </a:r>
            <a:r>
              <a:rPr lang="it-IT" sz="1400" i="1" dirty="0">
                <a:solidFill>
                  <a:schemeClr val="tx1"/>
                </a:solidFill>
              </a:rPr>
              <a:t>);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>
                <a:solidFill>
                  <a:schemeClr val="tx1"/>
                </a:solidFill>
              </a:rPr>
              <a:t>Sonorizzazione del gruppo /ns/ in /</a:t>
            </a:r>
            <a:r>
              <a:rPr lang="it-IT" sz="1400" i="1" dirty="0" err="1">
                <a:solidFill>
                  <a:schemeClr val="tx1"/>
                </a:solidFill>
              </a:rPr>
              <a:t>nz</a:t>
            </a:r>
            <a:r>
              <a:rPr lang="it-IT" sz="1400" i="1" dirty="0">
                <a:solidFill>
                  <a:schemeClr val="tx1"/>
                </a:solidFill>
              </a:rPr>
              <a:t>/ (‘NSALATA &gt; </a:t>
            </a:r>
            <a:r>
              <a:rPr lang="it-IT" sz="1400" i="1" dirty="0">
                <a:solidFill>
                  <a:srgbClr val="C00000"/>
                </a:solidFill>
              </a:rPr>
              <a:t>‘NZALATA </a:t>
            </a:r>
            <a:r>
              <a:rPr lang="it-IT" sz="1400" i="1" dirty="0">
                <a:solidFill>
                  <a:schemeClr val="tx1"/>
                </a:solidFill>
              </a:rPr>
              <a:t>– ‘NSUONNO &gt; </a:t>
            </a:r>
            <a:r>
              <a:rPr lang="it-IT" sz="1400" i="1" dirty="0">
                <a:solidFill>
                  <a:srgbClr val="C00000"/>
                </a:solidFill>
              </a:rPr>
              <a:t>‘NZUONNO</a:t>
            </a:r>
            <a:r>
              <a:rPr lang="it-IT" sz="1400" i="1" dirty="0">
                <a:solidFill>
                  <a:schemeClr val="tx1"/>
                </a:solidFill>
              </a:rPr>
              <a:t>)</a:t>
            </a:r>
            <a:endParaRPr lang="it-IT" sz="1400" i="1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85800" y="462642"/>
            <a:ext cx="7772400" cy="1239416"/>
          </a:xfrm>
        </p:spPr>
        <p:txBody>
          <a:bodyPr/>
          <a:lstStyle/>
          <a:p>
            <a:r>
              <a:rPr lang="it-IT" dirty="0"/>
              <a:t>Esempi d’influssi </a:t>
            </a:r>
            <a:r>
              <a:rPr lang="it-IT" dirty="0" err="1"/>
              <a:t>oschi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343400" y="2089506"/>
            <a:ext cx="457200" cy="441325"/>
          </a:xfrm>
        </p:spPr>
        <p:txBody>
          <a:bodyPr/>
          <a:lstStyle/>
          <a:p>
            <a:fld id="{D0F21370-4B5A-426E-9BCE-2A2BE8C77F59}" type="slidenum">
              <a:rPr lang="it-IT" smtClean="0"/>
              <a:pPr/>
              <a:t>4</a:t>
            </a:fld>
            <a:endParaRPr lang="it-IT" dirty="0"/>
          </a:p>
        </p:txBody>
      </p:sp>
      <p:pic>
        <p:nvPicPr>
          <p:cNvPr id="5" name="Immagine 4" descr="downloa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16" y="1844824"/>
            <a:ext cx="2417376" cy="1994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84" y="3965300"/>
            <a:ext cx="2554819" cy="1239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6644F83-AB63-63E6-CF88-273BE1DB7B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0" y="5517232"/>
            <a:ext cx="2428453" cy="788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2555776" y="2420888"/>
            <a:ext cx="6408712" cy="4268656"/>
          </a:xfrm>
        </p:spPr>
        <p:txBody>
          <a:bodyPr>
            <a:normAutofit fontScale="85000" lnSpcReduction="20000"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la stragrande maggioranza dei vocaboli </a:t>
            </a:r>
            <a:r>
              <a:rPr lang="it-IT" sz="1400" dirty="0" err="1">
                <a:solidFill>
                  <a:schemeClr val="tx1"/>
                </a:solidFill>
              </a:rPr>
              <a:t>napolItani</a:t>
            </a:r>
            <a:r>
              <a:rPr lang="it-IT" sz="1400" dirty="0">
                <a:solidFill>
                  <a:schemeClr val="tx1"/>
                </a:solidFill>
              </a:rPr>
              <a:t> sono di origine latina. In alcuni casi, </a:t>
            </a:r>
            <a:r>
              <a:rPr lang="it-IT" sz="1400" dirty="0" err="1">
                <a:solidFill>
                  <a:schemeClr val="tx1"/>
                </a:solidFill>
              </a:rPr>
              <a:t>perÒ</a:t>
            </a:r>
            <a:r>
              <a:rPr lang="it-IT" sz="1400" dirty="0">
                <a:solidFill>
                  <a:schemeClr val="tx1"/>
                </a:solidFill>
              </a:rPr>
              <a:t>, conservano la matrice originaria anche </a:t>
            </a:r>
            <a:r>
              <a:rPr lang="it-IT" sz="1400" dirty="0" err="1">
                <a:solidFill>
                  <a:schemeClr val="tx1"/>
                </a:solidFill>
              </a:rPr>
              <a:t>piÙ</a:t>
            </a:r>
            <a:r>
              <a:rPr lang="it-IT" sz="1400" dirty="0">
                <a:solidFill>
                  <a:schemeClr val="tx1"/>
                </a:solidFill>
              </a:rPr>
              <a:t> dei corrispondenti in italiano:</a:t>
            </a:r>
          </a:p>
          <a:p>
            <a:r>
              <a:rPr lang="it-IT" sz="1400" i="1" dirty="0" err="1">
                <a:solidFill>
                  <a:schemeClr val="accent6">
                    <a:lumMod val="50000"/>
                  </a:schemeClr>
                </a:solidFill>
              </a:rPr>
              <a:t>Abbruca</a:t>
            </a:r>
            <a:r>
              <a:rPr lang="it-IT" sz="1400" i="1" dirty="0">
                <a:solidFill>
                  <a:schemeClr val="accent6">
                    <a:lumMod val="50000"/>
                  </a:schemeClr>
                </a:solidFill>
              </a:rPr>
              <a:t>’ &lt; </a:t>
            </a:r>
            <a:r>
              <a:rPr lang="it-IT" sz="1400" i="1" dirty="0" err="1">
                <a:solidFill>
                  <a:srgbClr val="C00000"/>
                </a:solidFill>
              </a:rPr>
              <a:t>ab</a:t>
            </a:r>
            <a:r>
              <a:rPr lang="it-IT" sz="1400" i="1" dirty="0">
                <a:solidFill>
                  <a:srgbClr val="C00000"/>
                </a:solidFill>
              </a:rPr>
              <a:t> </a:t>
            </a:r>
            <a:r>
              <a:rPr lang="it-IT" sz="1400" i="1" dirty="0" err="1">
                <a:solidFill>
                  <a:srgbClr val="C00000"/>
                </a:solidFill>
              </a:rPr>
              <a:t>raucare</a:t>
            </a:r>
            <a:endParaRPr lang="it-IT" sz="1400" i="1" dirty="0">
              <a:solidFill>
                <a:srgbClr val="C00000"/>
              </a:solidFill>
            </a:endParaRPr>
          </a:p>
          <a:p>
            <a:r>
              <a:rPr lang="it-IT" sz="1400" i="1" dirty="0" err="1">
                <a:solidFill>
                  <a:schemeClr val="accent6">
                    <a:lumMod val="50000"/>
                  </a:schemeClr>
                </a:solidFill>
              </a:rPr>
              <a:t>Accidere</a:t>
            </a:r>
            <a:r>
              <a:rPr lang="it-IT" sz="1400" i="1" dirty="0">
                <a:solidFill>
                  <a:schemeClr val="accent6">
                    <a:lumMod val="50000"/>
                  </a:schemeClr>
                </a:solidFill>
              </a:rPr>
              <a:t> &lt; </a:t>
            </a:r>
            <a:r>
              <a:rPr lang="it-IT" sz="1400" i="1" dirty="0" err="1">
                <a:solidFill>
                  <a:srgbClr val="C00000"/>
                </a:solidFill>
              </a:rPr>
              <a:t>occidere</a:t>
            </a:r>
            <a:endParaRPr lang="it-IT" sz="1400" i="1" dirty="0">
              <a:solidFill>
                <a:srgbClr val="C00000"/>
              </a:solidFill>
            </a:endParaRPr>
          </a:p>
          <a:p>
            <a:r>
              <a:rPr lang="it-IT" sz="1400" i="1" dirty="0">
                <a:solidFill>
                  <a:schemeClr val="accent6">
                    <a:lumMod val="50000"/>
                  </a:schemeClr>
                </a:solidFill>
              </a:rPr>
              <a:t>Allasca’ &lt; </a:t>
            </a:r>
            <a:r>
              <a:rPr lang="it-IT" sz="1400" i="1" dirty="0">
                <a:solidFill>
                  <a:srgbClr val="C00000"/>
                </a:solidFill>
              </a:rPr>
              <a:t>ad lascare</a:t>
            </a:r>
          </a:p>
          <a:p>
            <a:r>
              <a:rPr lang="it-IT" sz="1400" i="1" dirty="0">
                <a:solidFill>
                  <a:schemeClr val="accent6">
                    <a:lumMod val="50000"/>
                  </a:schemeClr>
                </a:solidFill>
              </a:rPr>
              <a:t>ALLUCCA’ &lt; </a:t>
            </a:r>
            <a:r>
              <a:rPr lang="it-IT" sz="1400" i="1" dirty="0">
                <a:solidFill>
                  <a:srgbClr val="C00000"/>
                </a:solidFill>
              </a:rPr>
              <a:t>ADLOQUI</a:t>
            </a:r>
          </a:p>
          <a:p>
            <a:r>
              <a:rPr lang="it-IT" sz="1400" i="1" dirty="0" err="1">
                <a:solidFill>
                  <a:schemeClr val="accent6">
                    <a:lumMod val="50000"/>
                  </a:schemeClr>
                </a:solidFill>
              </a:rPr>
              <a:t>Auciello</a:t>
            </a:r>
            <a:r>
              <a:rPr lang="it-IT" sz="1400" i="1" dirty="0">
                <a:solidFill>
                  <a:schemeClr val="accent6">
                    <a:lumMod val="50000"/>
                  </a:schemeClr>
                </a:solidFill>
              </a:rPr>
              <a:t> &gt; </a:t>
            </a:r>
            <a:r>
              <a:rPr lang="it-IT" sz="1400" i="1" dirty="0" err="1">
                <a:solidFill>
                  <a:srgbClr val="C00000"/>
                </a:solidFill>
              </a:rPr>
              <a:t>avicellum-aucellum</a:t>
            </a:r>
            <a:endParaRPr lang="it-IT" sz="1400" i="1" dirty="0">
              <a:solidFill>
                <a:srgbClr val="C00000"/>
              </a:solidFill>
            </a:endParaRPr>
          </a:p>
          <a:p>
            <a:r>
              <a:rPr lang="it-IT" sz="1400" i="1" dirty="0" err="1">
                <a:solidFill>
                  <a:schemeClr val="accent6">
                    <a:lumMod val="50000"/>
                  </a:schemeClr>
                </a:solidFill>
              </a:rPr>
              <a:t>Cajola</a:t>
            </a:r>
            <a:r>
              <a:rPr lang="it-IT" sz="1400" i="1" dirty="0">
                <a:solidFill>
                  <a:schemeClr val="accent6">
                    <a:lumMod val="50000"/>
                  </a:schemeClr>
                </a:solidFill>
              </a:rPr>
              <a:t> &gt; </a:t>
            </a:r>
            <a:r>
              <a:rPr lang="it-IT" sz="1400" i="1" dirty="0" err="1">
                <a:solidFill>
                  <a:srgbClr val="C00000"/>
                </a:solidFill>
              </a:rPr>
              <a:t>caveola</a:t>
            </a:r>
            <a:endParaRPr lang="it-IT" sz="1400" i="1" dirty="0">
              <a:solidFill>
                <a:srgbClr val="C00000"/>
              </a:solidFill>
            </a:endParaRPr>
          </a:p>
          <a:p>
            <a:r>
              <a:rPr lang="it-IT" sz="1400" i="1" dirty="0">
                <a:solidFill>
                  <a:schemeClr val="accent6">
                    <a:lumMod val="50000"/>
                  </a:schemeClr>
                </a:solidFill>
              </a:rPr>
              <a:t>cerasa &lt; </a:t>
            </a:r>
            <a:r>
              <a:rPr lang="it-IT" sz="1400" i="1" dirty="0" err="1">
                <a:solidFill>
                  <a:srgbClr val="C00000"/>
                </a:solidFill>
              </a:rPr>
              <a:t>cerasa</a:t>
            </a:r>
            <a:endParaRPr lang="it-IT" sz="1400" i="1" dirty="0">
              <a:solidFill>
                <a:srgbClr val="C00000"/>
              </a:solidFill>
            </a:endParaRPr>
          </a:p>
          <a:p>
            <a:r>
              <a:rPr lang="it-IT" sz="1400" i="1" dirty="0">
                <a:solidFill>
                  <a:schemeClr val="accent6">
                    <a:lumMod val="50000"/>
                  </a:schemeClr>
                </a:solidFill>
              </a:rPr>
              <a:t>Cicero &gt; </a:t>
            </a:r>
            <a:r>
              <a:rPr lang="it-IT" sz="1400" i="1" dirty="0" err="1">
                <a:solidFill>
                  <a:srgbClr val="C00000"/>
                </a:solidFill>
              </a:rPr>
              <a:t>cicer</a:t>
            </a:r>
            <a:endParaRPr lang="it-IT" sz="1400" i="1" dirty="0">
              <a:solidFill>
                <a:srgbClr val="C00000"/>
              </a:solidFill>
            </a:endParaRPr>
          </a:p>
          <a:p>
            <a:r>
              <a:rPr lang="it-IT" sz="1400" i="1" dirty="0">
                <a:solidFill>
                  <a:schemeClr val="accent6">
                    <a:lumMod val="50000"/>
                  </a:schemeClr>
                </a:solidFill>
              </a:rPr>
              <a:t>Lagno &gt; </a:t>
            </a:r>
            <a:r>
              <a:rPr lang="it-IT" sz="1400" i="1" dirty="0" err="1">
                <a:solidFill>
                  <a:srgbClr val="C00000"/>
                </a:solidFill>
              </a:rPr>
              <a:t>claneum</a:t>
            </a:r>
            <a:endParaRPr lang="it-IT" sz="1400" i="1" dirty="0">
              <a:solidFill>
                <a:srgbClr val="C00000"/>
              </a:solidFill>
            </a:endParaRPr>
          </a:p>
          <a:p>
            <a:r>
              <a:rPr lang="it-IT" sz="1400" i="1" dirty="0" err="1">
                <a:solidFill>
                  <a:schemeClr val="accent6">
                    <a:lumMod val="50000"/>
                  </a:schemeClr>
                </a:solidFill>
              </a:rPr>
              <a:t>Lapisse</a:t>
            </a:r>
            <a:r>
              <a:rPr lang="it-IT" sz="1400" i="1" dirty="0">
                <a:solidFill>
                  <a:schemeClr val="accent6">
                    <a:lumMod val="50000"/>
                  </a:schemeClr>
                </a:solidFill>
              </a:rPr>
              <a:t> &lt; </a:t>
            </a:r>
            <a:r>
              <a:rPr lang="it-IT" sz="1400" i="1" dirty="0">
                <a:solidFill>
                  <a:srgbClr val="C00000"/>
                </a:solidFill>
              </a:rPr>
              <a:t>lapis</a:t>
            </a:r>
          </a:p>
          <a:p>
            <a:r>
              <a:rPr lang="it-IT" sz="1400" i="1" dirty="0">
                <a:solidFill>
                  <a:schemeClr val="accent6">
                    <a:lumMod val="50000"/>
                  </a:schemeClr>
                </a:solidFill>
              </a:rPr>
              <a:t>‘</a:t>
            </a:r>
            <a:r>
              <a:rPr lang="it-IT" sz="1400" i="1" dirty="0" err="1">
                <a:solidFill>
                  <a:schemeClr val="accent6">
                    <a:lumMod val="50000"/>
                  </a:schemeClr>
                </a:solidFill>
              </a:rPr>
              <a:t>nzura</a:t>
            </a:r>
            <a:r>
              <a:rPr lang="it-IT" sz="1400" i="1" dirty="0">
                <a:solidFill>
                  <a:schemeClr val="accent6">
                    <a:lumMod val="50000"/>
                  </a:schemeClr>
                </a:solidFill>
              </a:rPr>
              <a:t>’ &gt; </a:t>
            </a:r>
            <a:r>
              <a:rPr lang="it-IT" sz="1400" i="1" dirty="0" err="1">
                <a:solidFill>
                  <a:srgbClr val="C00000"/>
                </a:solidFill>
              </a:rPr>
              <a:t>inuxorare</a:t>
            </a:r>
            <a:endParaRPr lang="it-IT" sz="1400" i="1" dirty="0">
              <a:solidFill>
                <a:srgbClr val="C00000"/>
              </a:solidFill>
            </a:endParaRPr>
          </a:p>
          <a:p>
            <a:r>
              <a:rPr lang="it-IT" sz="1400" i="1" dirty="0">
                <a:solidFill>
                  <a:schemeClr val="accent6">
                    <a:lumMod val="50000"/>
                  </a:schemeClr>
                </a:solidFill>
              </a:rPr>
              <a:t>Pertuso &gt; </a:t>
            </a:r>
            <a:r>
              <a:rPr lang="it-IT" sz="1400" i="1" dirty="0" err="1">
                <a:solidFill>
                  <a:srgbClr val="C00000"/>
                </a:solidFill>
              </a:rPr>
              <a:t>pertusus</a:t>
            </a:r>
            <a:r>
              <a:rPr lang="it-IT" sz="1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it-IT" sz="1400" i="1" dirty="0" err="1">
                <a:solidFill>
                  <a:schemeClr val="accent6">
                    <a:lumMod val="50000"/>
                  </a:schemeClr>
                </a:solidFill>
              </a:rPr>
              <a:t>Perzeca</a:t>
            </a:r>
            <a:r>
              <a:rPr lang="it-IT" sz="1400" i="1" dirty="0">
                <a:solidFill>
                  <a:schemeClr val="accent6">
                    <a:lumMod val="50000"/>
                  </a:schemeClr>
                </a:solidFill>
              </a:rPr>
              <a:t> &gt; (</a:t>
            </a:r>
            <a:r>
              <a:rPr lang="it-IT" sz="1400" i="1" dirty="0" err="1">
                <a:solidFill>
                  <a:schemeClr val="accent6">
                    <a:lumMod val="50000"/>
                  </a:schemeClr>
                </a:solidFill>
              </a:rPr>
              <a:t>malum</a:t>
            </a:r>
            <a:r>
              <a:rPr lang="it-IT" sz="1400" i="1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it-IT" sz="1400" i="1" dirty="0" err="1">
                <a:solidFill>
                  <a:srgbClr val="C00000"/>
                </a:solidFill>
              </a:rPr>
              <a:t>persicum</a:t>
            </a:r>
            <a:endParaRPr lang="it-IT" sz="1400" i="1" dirty="0">
              <a:solidFill>
                <a:srgbClr val="C00000"/>
              </a:solidFill>
            </a:endParaRPr>
          </a:p>
          <a:p>
            <a:r>
              <a:rPr lang="it-IT" sz="1400" i="1" dirty="0">
                <a:solidFill>
                  <a:schemeClr val="accent6">
                    <a:lumMod val="50000"/>
                  </a:schemeClr>
                </a:solidFill>
              </a:rPr>
              <a:t>SCUGNIZZO &lt; </a:t>
            </a:r>
            <a:r>
              <a:rPr lang="it-IT" sz="1400" i="1" dirty="0">
                <a:solidFill>
                  <a:srgbClr val="C00000"/>
                </a:solidFill>
              </a:rPr>
              <a:t>EXCUNEARE</a:t>
            </a:r>
          </a:p>
          <a:p>
            <a:r>
              <a:rPr lang="it-IT" sz="1400" i="1" dirty="0">
                <a:solidFill>
                  <a:schemeClr val="tx1"/>
                </a:solidFill>
              </a:rPr>
              <a:t>SAITELLA &lt;</a:t>
            </a:r>
            <a:r>
              <a:rPr lang="it-IT" sz="1400" i="1" dirty="0">
                <a:solidFill>
                  <a:srgbClr val="C00000"/>
                </a:solidFill>
              </a:rPr>
              <a:t> SAGITTA (-</a:t>
            </a:r>
            <a:r>
              <a:rPr lang="it-IT" sz="1400" i="1" dirty="0" err="1">
                <a:solidFill>
                  <a:srgbClr val="C00000"/>
                </a:solidFill>
              </a:rPr>
              <a:t>ittula</a:t>
            </a:r>
            <a:r>
              <a:rPr lang="it-IT" sz="1400" i="1" dirty="0">
                <a:solidFill>
                  <a:srgbClr val="C00000"/>
                </a:solidFill>
              </a:rPr>
              <a:t>)</a:t>
            </a:r>
          </a:p>
          <a:p>
            <a:r>
              <a:rPr lang="it-IT" sz="1400" i="1" dirty="0">
                <a:solidFill>
                  <a:schemeClr val="tx1"/>
                </a:solidFill>
              </a:rPr>
              <a:t>ZOCCOLA &lt;</a:t>
            </a:r>
            <a:r>
              <a:rPr lang="it-IT" sz="1400" i="1" dirty="0">
                <a:solidFill>
                  <a:srgbClr val="C00000"/>
                </a:solidFill>
              </a:rPr>
              <a:t> SORCULA</a:t>
            </a:r>
          </a:p>
          <a:p>
            <a:r>
              <a:rPr lang="it-IT" sz="1400" i="1" dirty="0" err="1">
                <a:solidFill>
                  <a:schemeClr val="tx1"/>
                </a:solidFill>
              </a:rPr>
              <a:t>Mantesino</a:t>
            </a:r>
            <a:r>
              <a:rPr lang="it-IT" sz="1400" i="1" dirty="0">
                <a:solidFill>
                  <a:schemeClr val="tx1"/>
                </a:solidFill>
              </a:rPr>
              <a:t> &lt;</a:t>
            </a:r>
            <a:r>
              <a:rPr lang="it-IT" sz="1400" i="1" dirty="0">
                <a:solidFill>
                  <a:srgbClr val="C00000"/>
                </a:solidFill>
              </a:rPr>
              <a:t> ante </a:t>
            </a:r>
            <a:r>
              <a:rPr lang="it-IT" sz="1400" i="1" dirty="0" err="1">
                <a:solidFill>
                  <a:srgbClr val="C00000"/>
                </a:solidFill>
              </a:rPr>
              <a:t>sinum</a:t>
            </a:r>
            <a:endParaRPr lang="it-IT" sz="1400" i="1" dirty="0">
              <a:solidFill>
                <a:srgbClr val="C00000"/>
              </a:solidFill>
            </a:endParaRPr>
          </a:p>
          <a:p>
            <a:r>
              <a:rPr lang="it-IT" sz="1400" i="1" dirty="0" err="1">
                <a:solidFill>
                  <a:schemeClr val="tx1"/>
                </a:solidFill>
              </a:rPr>
              <a:t>Menuzzaglia</a:t>
            </a:r>
            <a:r>
              <a:rPr lang="it-IT" sz="1400" i="1" dirty="0">
                <a:solidFill>
                  <a:schemeClr val="tx1"/>
                </a:solidFill>
              </a:rPr>
              <a:t> &lt;</a:t>
            </a:r>
            <a:r>
              <a:rPr lang="it-IT" sz="1400" i="1" dirty="0">
                <a:solidFill>
                  <a:srgbClr val="C00000"/>
                </a:solidFill>
              </a:rPr>
              <a:t> </a:t>
            </a:r>
            <a:r>
              <a:rPr lang="it-IT" sz="1400" i="1" dirty="0" err="1">
                <a:solidFill>
                  <a:srgbClr val="C00000"/>
                </a:solidFill>
              </a:rPr>
              <a:t>minutalia</a:t>
            </a:r>
            <a:endParaRPr lang="it-IT" sz="1400" i="1" dirty="0">
              <a:solidFill>
                <a:srgbClr val="C00000"/>
              </a:solidFill>
            </a:endParaRPr>
          </a:p>
          <a:p>
            <a:r>
              <a:rPr lang="it-IT" sz="1400" i="1" dirty="0" err="1">
                <a:solidFill>
                  <a:schemeClr val="tx1"/>
                </a:solidFill>
              </a:rPr>
              <a:t>Felinia</a:t>
            </a:r>
            <a:r>
              <a:rPr lang="it-IT" sz="1400" i="1" dirty="0">
                <a:solidFill>
                  <a:schemeClr val="tx1"/>
                </a:solidFill>
              </a:rPr>
              <a:t> &lt;</a:t>
            </a:r>
            <a:r>
              <a:rPr lang="it-IT" sz="1400" i="1" dirty="0">
                <a:solidFill>
                  <a:srgbClr val="C00000"/>
                </a:solidFill>
              </a:rPr>
              <a:t> </a:t>
            </a:r>
            <a:r>
              <a:rPr lang="it-IT" sz="1400" i="1" dirty="0" err="1">
                <a:solidFill>
                  <a:srgbClr val="C00000"/>
                </a:solidFill>
              </a:rPr>
              <a:t>fuligo</a:t>
            </a:r>
            <a:endParaRPr lang="it-IT" sz="1400" i="1" dirty="0">
              <a:solidFill>
                <a:srgbClr val="C00000"/>
              </a:solidFill>
            </a:endParaRPr>
          </a:p>
          <a:p>
            <a:endParaRPr lang="it-IT" sz="1400" i="1" dirty="0">
              <a:solidFill>
                <a:srgbClr val="C00000"/>
              </a:solidFill>
            </a:endParaRPr>
          </a:p>
          <a:p>
            <a:endParaRPr lang="it-IT" sz="1400" i="1" dirty="0">
              <a:solidFill>
                <a:srgbClr val="C00000"/>
              </a:solidFill>
            </a:endParaRPr>
          </a:p>
          <a:p>
            <a:endParaRPr lang="it-IT" sz="1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4343400" y="2021386"/>
            <a:ext cx="457200" cy="619389"/>
          </a:xfrm>
        </p:spPr>
        <p:txBody>
          <a:bodyPr/>
          <a:lstStyle/>
          <a:p>
            <a:fld id="{D0F21370-4B5A-426E-9BCE-2A2BE8C77F59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095399"/>
          </a:xfrm>
        </p:spPr>
        <p:txBody>
          <a:bodyPr/>
          <a:lstStyle/>
          <a:p>
            <a:r>
              <a:rPr lang="it-IT" dirty="0"/>
              <a:t>Esempi d’influssi latini</a:t>
            </a:r>
          </a:p>
        </p:txBody>
      </p:sp>
      <p:pic>
        <p:nvPicPr>
          <p:cNvPr id="5" name="Immagine 4" descr="neapoli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216" y="2021386"/>
            <a:ext cx="2380592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 descr="neapolis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216" y="3384593"/>
            <a:ext cx="2376264" cy="1728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 descr="neapolis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216" y="5080584"/>
            <a:ext cx="2397560" cy="160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3131840" y="2348880"/>
            <a:ext cx="5832648" cy="4032447"/>
          </a:xfrm>
        </p:spPr>
        <p:txBody>
          <a:bodyPr>
            <a:normAutofit fontScale="40000" lnSpcReduction="20000"/>
          </a:bodyPr>
          <a:lstStyle/>
          <a:p>
            <a:endParaRPr lang="it-IT" dirty="0">
              <a:solidFill>
                <a:schemeClr val="tx1"/>
              </a:solidFill>
            </a:endParaRPr>
          </a:p>
          <a:p>
            <a:r>
              <a:rPr lang="it-IT" sz="2800" dirty="0">
                <a:solidFill>
                  <a:schemeClr val="tx1"/>
                </a:solidFill>
              </a:rPr>
              <a:t>Numerosi sono i prestiti ANCHE dalla lingua araba- dovuti al dominio arabo della </a:t>
            </a:r>
            <a:r>
              <a:rPr lang="it-IT" sz="2800" dirty="0" err="1">
                <a:solidFill>
                  <a:schemeClr val="tx1"/>
                </a:solidFill>
              </a:rPr>
              <a:t>sicilia</a:t>
            </a:r>
            <a:r>
              <a:rPr lang="it-IT" sz="2800" dirty="0">
                <a:solidFill>
                  <a:schemeClr val="tx1"/>
                </a:solidFill>
              </a:rPr>
              <a:t>:</a:t>
            </a:r>
          </a:p>
          <a:p>
            <a:endParaRPr lang="it-IT" sz="2800" dirty="0">
              <a:solidFill>
                <a:schemeClr val="tx1"/>
              </a:solidFill>
            </a:endParaRPr>
          </a:p>
          <a:p>
            <a:r>
              <a:rPr lang="it-IT" sz="2800" i="1" dirty="0" err="1">
                <a:solidFill>
                  <a:schemeClr val="tx1"/>
                </a:solidFill>
              </a:rPr>
              <a:t>Bazzariota</a:t>
            </a:r>
            <a:r>
              <a:rPr lang="it-IT" sz="2800" i="1" dirty="0">
                <a:solidFill>
                  <a:schemeClr val="tx1"/>
                </a:solidFill>
              </a:rPr>
              <a:t> &lt;</a:t>
            </a:r>
            <a:r>
              <a:rPr lang="it-IT" sz="2800" i="1" dirty="0">
                <a:solidFill>
                  <a:srgbClr val="0A8810"/>
                </a:solidFill>
              </a:rPr>
              <a:t> bazaar</a:t>
            </a:r>
          </a:p>
          <a:p>
            <a:r>
              <a:rPr lang="it-IT" sz="2800" i="1" dirty="0">
                <a:solidFill>
                  <a:schemeClr val="tx1"/>
                </a:solidFill>
              </a:rPr>
              <a:t>CUTTONE &lt;</a:t>
            </a:r>
            <a:r>
              <a:rPr lang="it-IT" sz="2800" i="1" dirty="0">
                <a:solidFill>
                  <a:srgbClr val="0A8810"/>
                </a:solidFill>
              </a:rPr>
              <a:t> QUTUN</a:t>
            </a:r>
          </a:p>
          <a:p>
            <a:r>
              <a:rPr lang="it-IT" sz="2800" i="1" dirty="0" err="1">
                <a:solidFill>
                  <a:schemeClr val="tx1"/>
                </a:solidFill>
              </a:rPr>
              <a:t>Farfariello</a:t>
            </a:r>
            <a:r>
              <a:rPr lang="it-IT" sz="2800" i="1" dirty="0">
                <a:solidFill>
                  <a:schemeClr val="tx1"/>
                </a:solidFill>
              </a:rPr>
              <a:t> &lt;</a:t>
            </a:r>
            <a:r>
              <a:rPr lang="it-IT" sz="2800" i="1" dirty="0">
                <a:solidFill>
                  <a:srgbClr val="0A8810"/>
                </a:solidFill>
              </a:rPr>
              <a:t> </a:t>
            </a:r>
            <a:r>
              <a:rPr lang="it-IT" sz="2800" i="1" dirty="0" err="1">
                <a:solidFill>
                  <a:srgbClr val="0A8810"/>
                </a:solidFill>
              </a:rPr>
              <a:t>farfar</a:t>
            </a:r>
            <a:r>
              <a:rPr lang="it-IT" sz="2800" i="1" dirty="0">
                <a:solidFill>
                  <a:srgbClr val="0A8810"/>
                </a:solidFill>
              </a:rPr>
              <a:t> (un demone)</a:t>
            </a:r>
          </a:p>
          <a:p>
            <a:r>
              <a:rPr lang="it-IT" sz="2800" i="1" dirty="0" err="1">
                <a:solidFill>
                  <a:schemeClr val="tx1"/>
                </a:solidFill>
              </a:rPr>
              <a:t>fellusse-Felusse</a:t>
            </a:r>
            <a:r>
              <a:rPr lang="it-IT" sz="2800" i="1" dirty="0">
                <a:solidFill>
                  <a:schemeClr val="tx1"/>
                </a:solidFill>
              </a:rPr>
              <a:t> &lt; </a:t>
            </a:r>
            <a:r>
              <a:rPr lang="it-IT" sz="2800" i="1" dirty="0" err="1">
                <a:solidFill>
                  <a:srgbClr val="0A8810"/>
                </a:solidFill>
              </a:rPr>
              <a:t>filus</a:t>
            </a:r>
            <a:endParaRPr lang="it-IT" sz="2800" i="1" dirty="0">
              <a:solidFill>
                <a:srgbClr val="0A8810"/>
              </a:solidFill>
            </a:endParaRPr>
          </a:p>
          <a:p>
            <a:r>
              <a:rPr lang="it-IT" sz="2800" i="1" dirty="0" err="1">
                <a:solidFill>
                  <a:schemeClr val="tx1"/>
                </a:solidFill>
              </a:rPr>
              <a:t>Funnaco</a:t>
            </a:r>
            <a:r>
              <a:rPr lang="it-IT" sz="2800" i="1" dirty="0">
                <a:solidFill>
                  <a:schemeClr val="tx1"/>
                </a:solidFill>
              </a:rPr>
              <a:t> &lt;</a:t>
            </a:r>
            <a:r>
              <a:rPr lang="it-IT" sz="2800" i="1" dirty="0">
                <a:solidFill>
                  <a:srgbClr val="0A8810"/>
                </a:solidFill>
              </a:rPr>
              <a:t> </a:t>
            </a:r>
            <a:r>
              <a:rPr lang="it-IT" sz="2800" i="1" dirty="0" err="1">
                <a:solidFill>
                  <a:srgbClr val="0A8810"/>
                </a:solidFill>
              </a:rPr>
              <a:t>funduq</a:t>
            </a:r>
            <a:endParaRPr lang="it-IT" sz="2800" i="1" dirty="0">
              <a:solidFill>
                <a:srgbClr val="0A8810"/>
              </a:solidFill>
            </a:endParaRPr>
          </a:p>
          <a:p>
            <a:r>
              <a:rPr lang="it-IT" sz="2800" i="1" dirty="0" err="1">
                <a:solidFill>
                  <a:schemeClr val="tx1"/>
                </a:solidFill>
              </a:rPr>
              <a:t>Guallara</a:t>
            </a:r>
            <a:r>
              <a:rPr lang="it-IT" sz="2800" i="1" dirty="0">
                <a:solidFill>
                  <a:schemeClr val="tx1"/>
                </a:solidFill>
              </a:rPr>
              <a:t> &lt; </a:t>
            </a:r>
            <a:r>
              <a:rPr lang="it-IT" sz="2800" i="1" dirty="0" err="1">
                <a:solidFill>
                  <a:srgbClr val="0A8810"/>
                </a:solidFill>
              </a:rPr>
              <a:t>hallara</a:t>
            </a:r>
            <a:r>
              <a:rPr lang="it-IT" sz="2800" i="1" dirty="0">
                <a:solidFill>
                  <a:srgbClr val="0A8810"/>
                </a:solidFill>
              </a:rPr>
              <a:t> </a:t>
            </a:r>
          </a:p>
          <a:p>
            <a:r>
              <a:rPr lang="it-IT" sz="2800" i="1" dirty="0" err="1">
                <a:solidFill>
                  <a:schemeClr val="tx1"/>
                </a:solidFill>
              </a:rPr>
              <a:t>Sciaveca</a:t>
            </a:r>
            <a:r>
              <a:rPr lang="it-IT" sz="2800" i="1" dirty="0">
                <a:solidFill>
                  <a:schemeClr val="tx1"/>
                </a:solidFill>
              </a:rPr>
              <a:t> &lt; </a:t>
            </a:r>
            <a:r>
              <a:rPr lang="it-IT" sz="2800" i="1" dirty="0" err="1">
                <a:solidFill>
                  <a:srgbClr val="0A8810"/>
                </a:solidFill>
              </a:rPr>
              <a:t>shabaka</a:t>
            </a:r>
            <a:endParaRPr lang="it-IT" sz="2800" i="1" dirty="0">
              <a:solidFill>
                <a:srgbClr val="0A8810"/>
              </a:solidFill>
            </a:endParaRPr>
          </a:p>
          <a:p>
            <a:r>
              <a:rPr lang="it-IT" sz="2800" i="1" dirty="0">
                <a:solidFill>
                  <a:schemeClr val="tx1"/>
                </a:solidFill>
              </a:rPr>
              <a:t>Zarro &lt;</a:t>
            </a:r>
            <a:r>
              <a:rPr lang="it-IT" sz="2800" i="1" dirty="0">
                <a:solidFill>
                  <a:srgbClr val="0A8810"/>
                </a:solidFill>
              </a:rPr>
              <a:t> </a:t>
            </a:r>
            <a:r>
              <a:rPr lang="it-IT" sz="2800" i="1" dirty="0" err="1">
                <a:solidFill>
                  <a:srgbClr val="0A8810"/>
                </a:solidFill>
              </a:rPr>
              <a:t>zahr</a:t>
            </a:r>
            <a:endParaRPr lang="it-IT" sz="2800" i="1" dirty="0">
              <a:solidFill>
                <a:srgbClr val="0A8810"/>
              </a:solidFill>
            </a:endParaRPr>
          </a:p>
          <a:p>
            <a:r>
              <a:rPr lang="it-IT" sz="2800" i="1" dirty="0" err="1">
                <a:solidFill>
                  <a:schemeClr val="tx1"/>
                </a:solidFill>
              </a:rPr>
              <a:t>Sciarappa</a:t>
            </a:r>
            <a:r>
              <a:rPr lang="it-IT" sz="2800" i="1" dirty="0">
                <a:solidFill>
                  <a:schemeClr val="tx1"/>
                </a:solidFill>
              </a:rPr>
              <a:t> &lt; </a:t>
            </a:r>
            <a:r>
              <a:rPr lang="it-IT" sz="2800" i="1" dirty="0" err="1">
                <a:solidFill>
                  <a:srgbClr val="0A8810"/>
                </a:solidFill>
              </a:rPr>
              <a:t>sharab</a:t>
            </a:r>
            <a:endParaRPr lang="it-IT" sz="2800" i="1" dirty="0">
              <a:solidFill>
                <a:srgbClr val="0A8810"/>
              </a:solidFill>
            </a:endParaRPr>
          </a:p>
          <a:p>
            <a:r>
              <a:rPr lang="it-IT" sz="2800" i="1" dirty="0">
                <a:solidFill>
                  <a:schemeClr val="tx1"/>
                </a:solidFill>
              </a:rPr>
              <a:t>Cabala &lt; </a:t>
            </a:r>
            <a:r>
              <a:rPr lang="it-IT" sz="2800" i="1" dirty="0" err="1">
                <a:solidFill>
                  <a:srgbClr val="0A8810"/>
                </a:solidFill>
              </a:rPr>
              <a:t>quabbala</a:t>
            </a:r>
            <a:endParaRPr lang="it-IT" sz="2800" i="1" dirty="0">
              <a:solidFill>
                <a:srgbClr val="0A8810"/>
              </a:solidFill>
            </a:endParaRPr>
          </a:p>
          <a:p>
            <a:r>
              <a:rPr lang="it-IT" sz="2800" i="1" dirty="0">
                <a:solidFill>
                  <a:schemeClr val="tx1"/>
                </a:solidFill>
              </a:rPr>
              <a:t>CANTARO &lt;</a:t>
            </a:r>
            <a:r>
              <a:rPr lang="it-IT" sz="2800" i="1" dirty="0">
                <a:solidFill>
                  <a:srgbClr val="0A8810"/>
                </a:solidFill>
              </a:rPr>
              <a:t> QUINTAR</a:t>
            </a:r>
          </a:p>
          <a:p>
            <a:r>
              <a:rPr lang="it-IT" sz="2800" i="1" dirty="0">
                <a:solidFill>
                  <a:schemeClr val="tx1"/>
                </a:solidFill>
              </a:rPr>
              <a:t>CARAFFA &lt;</a:t>
            </a:r>
            <a:r>
              <a:rPr lang="it-IT" sz="2800" i="1" dirty="0">
                <a:solidFill>
                  <a:srgbClr val="0A8810"/>
                </a:solidFill>
              </a:rPr>
              <a:t> GARAF</a:t>
            </a:r>
          </a:p>
          <a:p>
            <a:r>
              <a:rPr lang="it-IT" sz="2800" i="1" dirty="0">
                <a:solidFill>
                  <a:schemeClr val="tx1"/>
                </a:solidFill>
              </a:rPr>
              <a:t>CAFE’ &lt; </a:t>
            </a:r>
            <a:r>
              <a:rPr lang="it-IT" sz="2800" i="1" dirty="0">
                <a:solidFill>
                  <a:srgbClr val="0A8810"/>
                </a:solidFill>
              </a:rPr>
              <a:t>QAHVA</a:t>
            </a:r>
          </a:p>
          <a:p>
            <a:r>
              <a:rPr lang="it-IT" sz="2800" i="1" dirty="0">
                <a:solidFill>
                  <a:schemeClr val="tx1"/>
                </a:solidFill>
              </a:rPr>
              <a:t>CARCIOFFOLA&lt; </a:t>
            </a:r>
            <a:r>
              <a:rPr lang="it-IT" sz="2800" i="1" dirty="0">
                <a:solidFill>
                  <a:srgbClr val="0A8810"/>
                </a:solidFill>
              </a:rPr>
              <a:t>KHARSHUF</a:t>
            </a:r>
          </a:p>
          <a:p>
            <a:r>
              <a:rPr lang="it-IT" sz="2800" i="1" dirty="0">
                <a:solidFill>
                  <a:schemeClr val="tx1"/>
                </a:solidFill>
              </a:rPr>
              <a:t>RECAMO</a:t>
            </a:r>
            <a:r>
              <a:rPr lang="it-IT" sz="2800" i="1" dirty="0">
                <a:solidFill>
                  <a:srgbClr val="0A8810"/>
                </a:solidFill>
              </a:rPr>
              <a:t> &lt; RAQQUAMA</a:t>
            </a:r>
          </a:p>
          <a:p>
            <a:r>
              <a:rPr lang="it-IT" sz="2800" i="1" dirty="0" err="1">
                <a:solidFill>
                  <a:schemeClr val="tx1"/>
                </a:solidFill>
              </a:rPr>
              <a:t>SACCo</a:t>
            </a:r>
            <a:r>
              <a:rPr lang="it-IT" sz="2800" i="1" dirty="0">
                <a:solidFill>
                  <a:srgbClr val="0A8810"/>
                </a:solidFill>
              </a:rPr>
              <a:t> &lt; SAQ</a:t>
            </a:r>
          </a:p>
          <a:p>
            <a:r>
              <a:rPr lang="it-IT" sz="2800" i="1" dirty="0">
                <a:solidFill>
                  <a:schemeClr val="tx1"/>
                </a:solidFill>
              </a:rPr>
              <a:t>TAMARRO &lt; </a:t>
            </a:r>
            <a:r>
              <a:rPr lang="it-IT" sz="2800" i="1" dirty="0">
                <a:solidFill>
                  <a:srgbClr val="0A8810"/>
                </a:solidFill>
              </a:rPr>
              <a:t>TAMMAR</a:t>
            </a:r>
          </a:p>
          <a:p>
            <a:r>
              <a:rPr lang="it-IT" sz="2800" i="1" dirty="0">
                <a:solidFill>
                  <a:schemeClr val="tx1"/>
                </a:solidFill>
              </a:rPr>
              <a:t>TAVUTO &lt; </a:t>
            </a:r>
            <a:r>
              <a:rPr lang="it-IT" sz="2800" i="1" dirty="0">
                <a:solidFill>
                  <a:srgbClr val="0A8810"/>
                </a:solidFill>
              </a:rPr>
              <a:t>TABUT</a:t>
            </a:r>
          </a:p>
          <a:p>
            <a:r>
              <a:rPr lang="it-IT" sz="2800" i="1" dirty="0">
                <a:solidFill>
                  <a:schemeClr val="tx1"/>
                </a:solidFill>
              </a:rPr>
              <a:t>SCEROCCO &lt; </a:t>
            </a:r>
            <a:r>
              <a:rPr lang="it-IT" sz="2800" i="1" dirty="0">
                <a:solidFill>
                  <a:srgbClr val="0A8810"/>
                </a:solidFill>
              </a:rPr>
              <a:t>SURUQ</a:t>
            </a:r>
          </a:p>
          <a:p>
            <a:r>
              <a:rPr lang="it-IT" sz="2800" i="1" dirty="0">
                <a:solidFill>
                  <a:schemeClr val="tx1"/>
                </a:solidFill>
              </a:rPr>
              <a:t>SCIALLE &lt;</a:t>
            </a:r>
            <a:r>
              <a:rPr lang="it-IT" sz="2800" i="1" dirty="0">
                <a:solidFill>
                  <a:srgbClr val="0A8810"/>
                </a:solidFill>
              </a:rPr>
              <a:t> SHAL</a:t>
            </a:r>
          </a:p>
          <a:p>
            <a:endParaRPr lang="it-IT" i="1" dirty="0">
              <a:solidFill>
                <a:srgbClr val="0A8810"/>
              </a:solidFill>
            </a:endParaRPr>
          </a:p>
          <a:p>
            <a:endParaRPr lang="it-IT" i="1" dirty="0">
              <a:solidFill>
                <a:srgbClr val="0A8810"/>
              </a:solidFill>
            </a:endParaRPr>
          </a:p>
          <a:p>
            <a:endParaRPr lang="it-IT" i="1" dirty="0">
              <a:solidFill>
                <a:srgbClr val="0A8810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951384"/>
          </a:xfrm>
        </p:spPr>
        <p:txBody>
          <a:bodyPr/>
          <a:lstStyle/>
          <a:p>
            <a:r>
              <a:rPr lang="it-IT" dirty="0"/>
              <a:t>Esempi d’influssi arabi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343400" y="2132856"/>
            <a:ext cx="457200" cy="369317"/>
          </a:xfrm>
        </p:spPr>
        <p:txBody>
          <a:bodyPr/>
          <a:lstStyle/>
          <a:p>
            <a:fld id="{D0F21370-4B5A-426E-9BCE-2A2BE8C77F59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5" name="Immagine 4" descr="arabismi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852936"/>
            <a:ext cx="2406343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 descr="Mess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725144"/>
            <a:ext cx="2886866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4572000" y="2492895"/>
            <a:ext cx="4391942" cy="4120220"/>
          </a:xfrm>
        </p:spPr>
        <p:txBody>
          <a:bodyPr>
            <a:normAutofit fontScale="85000" lnSpcReduction="20000"/>
          </a:bodyPr>
          <a:lstStyle/>
          <a:p>
            <a:r>
              <a:rPr lang="en-US" sz="1400" dirty="0" err="1">
                <a:solidFill>
                  <a:schemeClr val="tx1"/>
                </a:solidFill>
              </a:rPr>
              <a:t>Oltre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agli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esempi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riportati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evidenti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prestiti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ispanici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sono</a:t>
            </a:r>
            <a:r>
              <a:rPr lang="en-US" sz="1400" dirty="0">
                <a:solidFill>
                  <a:schemeClr val="tx1"/>
                </a:solidFill>
              </a:rPr>
              <a:t>: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i="1" dirty="0" err="1">
                <a:solidFill>
                  <a:schemeClr val="tx1"/>
                </a:solidFill>
              </a:rPr>
              <a:t>Nenna</a:t>
            </a:r>
            <a:r>
              <a:rPr lang="en-US" sz="1400" i="1" dirty="0">
                <a:solidFill>
                  <a:schemeClr val="tx1"/>
                </a:solidFill>
              </a:rPr>
              <a:t>/</a:t>
            </a:r>
            <a:r>
              <a:rPr lang="en-US" sz="1400" i="1" dirty="0" err="1">
                <a:solidFill>
                  <a:schemeClr val="tx1"/>
                </a:solidFill>
              </a:rPr>
              <a:t>Ninno</a:t>
            </a:r>
            <a:r>
              <a:rPr lang="en-US" sz="1400" i="1" dirty="0">
                <a:solidFill>
                  <a:schemeClr val="tx1"/>
                </a:solidFill>
              </a:rPr>
              <a:t> &lt; </a:t>
            </a:r>
            <a:r>
              <a:rPr lang="en-US" sz="1400" i="1" dirty="0" err="1">
                <a:solidFill>
                  <a:srgbClr val="C00000"/>
                </a:solidFill>
              </a:rPr>
              <a:t>ni</a:t>
            </a:r>
            <a:r>
              <a:rPr lang="en-US" sz="1400" i="1" dirty="0" err="1">
                <a:solidFill>
                  <a:srgbClr val="C00000"/>
                </a:solidFill>
                <a:latin typeface="Georgia"/>
              </a:rPr>
              <a:t>ño</a:t>
            </a:r>
            <a:endParaRPr lang="en-US" sz="1400" i="1" dirty="0">
              <a:solidFill>
                <a:srgbClr val="C00000"/>
              </a:solidFill>
              <a:latin typeface="Georgia"/>
            </a:endParaRPr>
          </a:p>
          <a:p>
            <a:r>
              <a:rPr lang="en-US" sz="1400" i="1" dirty="0" err="1">
                <a:solidFill>
                  <a:schemeClr val="tx1"/>
                </a:solidFill>
                <a:latin typeface="Georgia"/>
              </a:rPr>
              <a:t>Abbascio</a:t>
            </a:r>
            <a:r>
              <a:rPr lang="en-US" sz="1400" i="1" dirty="0">
                <a:solidFill>
                  <a:schemeClr val="tx1"/>
                </a:solidFill>
                <a:latin typeface="Georgia"/>
              </a:rPr>
              <a:t> &lt;</a:t>
            </a:r>
            <a:r>
              <a:rPr lang="en-US" sz="1400" i="1" dirty="0">
                <a:solidFill>
                  <a:srgbClr val="C00000"/>
                </a:solidFill>
                <a:latin typeface="Georgia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Georgia"/>
              </a:rPr>
              <a:t>abajo</a:t>
            </a:r>
            <a:r>
              <a:rPr lang="en-US" sz="1400" i="1" dirty="0">
                <a:solidFill>
                  <a:srgbClr val="C00000"/>
                </a:solidFill>
                <a:latin typeface="Georgia"/>
              </a:rPr>
              <a:t> - </a:t>
            </a:r>
            <a:r>
              <a:rPr lang="en-US" sz="1400" i="1" dirty="0" err="1">
                <a:solidFill>
                  <a:srgbClr val="C00000"/>
                </a:solidFill>
                <a:latin typeface="Georgia"/>
              </a:rPr>
              <a:t>abaxo</a:t>
            </a:r>
            <a:endParaRPr lang="en-US" sz="1400" i="1" dirty="0">
              <a:solidFill>
                <a:srgbClr val="C00000"/>
              </a:solidFill>
              <a:latin typeface="Georgia"/>
            </a:endParaRPr>
          </a:p>
          <a:p>
            <a:r>
              <a:rPr lang="en-US" sz="1400" i="1" dirty="0" err="1">
                <a:solidFill>
                  <a:schemeClr val="tx1"/>
                </a:solidFill>
                <a:latin typeface="Georgia"/>
              </a:rPr>
              <a:t>Lengua</a:t>
            </a:r>
            <a:r>
              <a:rPr lang="en-US" sz="1400" i="1" dirty="0">
                <a:solidFill>
                  <a:schemeClr val="tx1"/>
                </a:solidFill>
                <a:latin typeface="Georgia"/>
              </a:rPr>
              <a:t> &lt;</a:t>
            </a:r>
            <a:r>
              <a:rPr lang="en-US" sz="1400" i="1" dirty="0">
                <a:solidFill>
                  <a:srgbClr val="C00000"/>
                </a:solidFill>
                <a:latin typeface="Georgia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Georgia"/>
              </a:rPr>
              <a:t>lengua</a:t>
            </a:r>
            <a:endParaRPr lang="en-US" sz="1400" i="1" dirty="0">
              <a:solidFill>
                <a:srgbClr val="C00000"/>
              </a:solidFill>
              <a:latin typeface="Georgia"/>
            </a:endParaRPr>
          </a:p>
          <a:p>
            <a:r>
              <a:rPr lang="en-US" sz="1400" i="1" dirty="0" err="1">
                <a:solidFill>
                  <a:schemeClr val="tx1"/>
                </a:solidFill>
                <a:latin typeface="Georgia"/>
              </a:rPr>
              <a:t>Ogna</a:t>
            </a:r>
            <a:r>
              <a:rPr lang="en-US" sz="1400" i="1" dirty="0">
                <a:solidFill>
                  <a:schemeClr val="tx1"/>
                </a:solidFill>
                <a:latin typeface="Georgia"/>
              </a:rPr>
              <a:t> </a:t>
            </a:r>
            <a:r>
              <a:rPr lang="en-US" sz="1400" i="1" dirty="0">
                <a:solidFill>
                  <a:schemeClr val="tx1"/>
                </a:solidFill>
              </a:rPr>
              <a:t>&lt;</a:t>
            </a:r>
            <a:r>
              <a:rPr lang="en-US" sz="1400" i="1" dirty="0">
                <a:solidFill>
                  <a:srgbClr val="C00000"/>
                </a:solidFill>
              </a:rPr>
              <a:t> </a:t>
            </a:r>
            <a:r>
              <a:rPr lang="en-US" sz="1400" i="1" dirty="0" err="1">
                <a:solidFill>
                  <a:srgbClr val="C00000"/>
                </a:solidFill>
              </a:rPr>
              <a:t>uña</a:t>
            </a:r>
            <a:endParaRPr lang="en-US" sz="1400" i="1" dirty="0">
              <a:solidFill>
                <a:srgbClr val="C00000"/>
              </a:solidFill>
            </a:endParaRPr>
          </a:p>
          <a:p>
            <a:r>
              <a:rPr lang="en-US" sz="1400" i="1" dirty="0" err="1">
                <a:solidFill>
                  <a:schemeClr val="tx1"/>
                </a:solidFill>
              </a:rPr>
              <a:t>Jennero</a:t>
            </a:r>
            <a:r>
              <a:rPr lang="en-US" sz="1400" i="1" dirty="0">
                <a:solidFill>
                  <a:schemeClr val="tx1"/>
                </a:solidFill>
              </a:rPr>
              <a:t> &lt;</a:t>
            </a:r>
            <a:r>
              <a:rPr lang="en-US" sz="1400" i="1" dirty="0" err="1">
                <a:solidFill>
                  <a:srgbClr val="C00000"/>
                </a:solidFill>
              </a:rPr>
              <a:t>yerno</a:t>
            </a:r>
            <a:endParaRPr lang="en-US" sz="1400" i="1" dirty="0">
              <a:solidFill>
                <a:srgbClr val="C00000"/>
              </a:solidFill>
            </a:endParaRPr>
          </a:p>
          <a:p>
            <a:r>
              <a:rPr lang="en-US" sz="1400" i="1" dirty="0" err="1">
                <a:solidFill>
                  <a:schemeClr val="tx1"/>
                </a:solidFill>
              </a:rPr>
              <a:t>Mugliera</a:t>
            </a:r>
            <a:r>
              <a:rPr lang="en-US" sz="1400" i="1" dirty="0">
                <a:solidFill>
                  <a:schemeClr val="tx1"/>
                </a:solidFill>
              </a:rPr>
              <a:t> &lt;</a:t>
            </a:r>
            <a:r>
              <a:rPr lang="en-US" sz="1400" i="1" dirty="0">
                <a:solidFill>
                  <a:srgbClr val="C00000"/>
                </a:solidFill>
              </a:rPr>
              <a:t> </a:t>
            </a:r>
            <a:r>
              <a:rPr lang="en-US" sz="1400" i="1" dirty="0" err="1">
                <a:solidFill>
                  <a:srgbClr val="C00000"/>
                </a:solidFill>
              </a:rPr>
              <a:t>mujer</a:t>
            </a:r>
            <a:endParaRPr lang="en-US" sz="1400" i="1" dirty="0">
              <a:solidFill>
                <a:srgbClr val="C00000"/>
              </a:solidFill>
            </a:endParaRPr>
          </a:p>
          <a:p>
            <a:r>
              <a:rPr lang="en-US" sz="1400" i="1" dirty="0">
                <a:solidFill>
                  <a:schemeClr val="tx1"/>
                </a:solidFill>
              </a:rPr>
              <a:t>’</a:t>
            </a:r>
            <a:r>
              <a:rPr lang="en-US" sz="1400" i="1" dirty="0" err="1">
                <a:solidFill>
                  <a:schemeClr val="tx1"/>
                </a:solidFill>
              </a:rPr>
              <a:t>nzerra</a:t>
            </a:r>
            <a:r>
              <a:rPr lang="en-US" sz="1400" i="1" dirty="0">
                <a:solidFill>
                  <a:schemeClr val="tx1"/>
                </a:solidFill>
              </a:rPr>
              <a:t>’ &lt; </a:t>
            </a:r>
            <a:r>
              <a:rPr lang="en-US" sz="1400" i="1" dirty="0" err="1">
                <a:solidFill>
                  <a:srgbClr val="C00000"/>
                </a:solidFill>
              </a:rPr>
              <a:t>serrar</a:t>
            </a:r>
            <a:endParaRPr lang="en-US" sz="1400" i="1" dirty="0">
              <a:solidFill>
                <a:srgbClr val="C00000"/>
              </a:solidFill>
            </a:endParaRPr>
          </a:p>
          <a:p>
            <a:r>
              <a:rPr lang="en-US" sz="1400" i="1" dirty="0" err="1">
                <a:solidFill>
                  <a:schemeClr val="tx1"/>
                </a:solidFill>
              </a:rPr>
              <a:t>Tene</a:t>
            </a:r>
            <a:r>
              <a:rPr lang="en-US" sz="1400" i="1" dirty="0">
                <a:solidFill>
                  <a:schemeClr val="tx1"/>
                </a:solidFill>
              </a:rPr>
              <a:t>’ </a:t>
            </a:r>
            <a:r>
              <a:rPr lang="en-US" sz="1400" i="1" dirty="0" err="1">
                <a:solidFill>
                  <a:schemeClr val="tx1"/>
                </a:solidFill>
              </a:rPr>
              <a:t>genio</a:t>
            </a:r>
            <a:r>
              <a:rPr lang="en-US" sz="1400" i="1" dirty="0">
                <a:solidFill>
                  <a:schemeClr val="tx1"/>
                </a:solidFill>
              </a:rPr>
              <a:t> &lt; </a:t>
            </a:r>
            <a:r>
              <a:rPr lang="en-US" sz="1400" i="1" dirty="0" err="1">
                <a:solidFill>
                  <a:srgbClr val="C00000"/>
                </a:solidFill>
              </a:rPr>
              <a:t>tener</a:t>
            </a:r>
            <a:r>
              <a:rPr lang="en-US" sz="1400" i="1" dirty="0">
                <a:solidFill>
                  <a:srgbClr val="C00000"/>
                </a:solidFill>
              </a:rPr>
              <a:t> </a:t>
            </a:r>
            <a:r>
              <a:rPr lang="en-US" sz="1400" i="1" dirty="0" err="1">
                <a:solidFill>
                  <a:srgbClr val="C00000"/>
                </a:solidFill>
              </a:rPr>
              <a:t>gana</a:t>
            </a:r>
            <a:endParaRPr lang="en-US" sz="1400" i="1" dirty="0">
              <a:solidFill>
                <a:srgbClr val="C00000"/>
              </a:solidFill>
            </a:endParaRPr>
          </a:p>
          <a:p>
            <a:r>
              <a:rPr lang="en-US" sz="1400" i="1" dirty="0" err="1">
                <a:solidFill>
                  <a:schemeClr val="tx1"/>
                </a:solidFill>
              </a:rPr>
              <a:t>Palummo</a:t>
            </a:r>
            <a:r>
              <a:rPr lang="en-US" sz="1400" i="1" dirty="0">
                <a:solidFill>
                  <a:schemeClr val="tx1"/>
                </a:solidFill>
              </a:rPr>
              <a:t> &lt;</a:t>
            </a:r>
            <a:r>
              <a:rPr lang="en-US" sz="1400" i="1" dirty="0">
                <a:solidFill>
                  <a:srgbClr val="C00000"/>
                </a:solidFill>
              </a:rPr>
              <a:t> </a:t>
            </a:r>
            <a:r>
              <a:rPr lang="en-US" sz="1400" i="1" dirty="0" err="1">
                <a:solidFill>
                  <a:srgbClr val="C00000"/>
                </a:solidFill>
              </a:rPr>
              <a:t>palomo</a:t>
            </a:r>
            <a:endParaRPr lang="en-US" sz="1400" i="1" dirty="0">
              <a:solidFill>
                <a:srgbClr val="C00000"/>
              </a:solidFill>
            </a:endParaRPr>
          </a:p>
          <a:p>
            <a:r>
              <a:rPr lang="en-US" sz="1400" i="1" dirty="0" err="1">
                <a:solidFill>
                  <a:schemeClr val="tx1"/>
                </a:solidFill>
              </a:rPr>
              <a:t>Pressa</a:t>
            </a:r>
            <a:r>
              <a:rPr lang="en-US" sz="1400" i="1" dirty="0">
                <a:solidFill>
                  <a:schemeClr val="tx1"/>
                </a:solidFill>
              </a:rPr>
              <a:t> &lt;</a:t>
            </a:r>
            <a:r>
              <a:rPr lang="en-US" sz="1400" i="1" dirty="0">
                <a:solidFill>
                  <a:srgbClr val="C00000"/>
                </a:solidFill>
              </a:rPr>
              <a:t> </a:t>
            </a:r>
            <a:r>
              <a:rPr lang="en-US" sz="1400" i="1" dirty="0" err="1">
                <a:solidFill>
                  <a:srgbClr val="C00000"/>
                </a:solidFill>
              </a:rPr>
              <a:t>prisa-priessa</a:t>
            </a:r>
            <a:endParaRPr lang="en-US" sz="1400" i="1" dirty="0">
              <a:solidFill>
                <a:srgbClr val="C00000"/>
              </a:solidFill>
            </a:endParaRPr>
          </a:p>
          <a:p>
            <a:r>
              <a:rPr lang="en-US" sz="1400" i="1" dirty="0" err="1">
                <a:solidFill>
                  <a:schemeClr val="tx1"/>
                </a:solidFill>
              </a:rPr>
              <a:t>Suonno</a:t>
            </a:r>
            <a:r>
              <a:rPr lang="en-US" sz="1400" i="1" dirty="0">
                <a:solidFill>
                  <a:schemeClr val="tx1"/>
                </a:solidFill>
              </a:rPr>
              <a:t> &lt;</a:t>
            </a:r>
            <a:r>
              <a:rPr lang="en-US" sz="1400" i="1" dirty="0">
                <a:solidFill>
                  <a:srgbClr val="C00000"/>
                </a:solidFill>
              </a:rPr>
              <a:t> </a:t>
            </a:r>
            <a:r>
              <a:rPr lang="en-US" sz="1400" i="1" dirty="0" err="1">
                <a:solidFill>
                  <a:srgbClr val="C00000"/>
                </a:solidFill>
              </a:rPr>
              <a:t>sueño</a:t>
            </a:r>
            <a:endParaRPr lang="en-US" sz="1400" i="1" dirty="0">
              <a:solidFill>
                <a:srgbClr val="C00000"/>
              </a:solidFill>
            </a:endParaRPr>
          </a:p>
          <a:p>
            <a:r>
              <a:rPr lang="en-US" sz="1400" i="1" dirty="0">
                <a:solidFill>
                  <a:schemeClr val="tx1"/>
                </a:solidFill>
              </a:rPr>
              <a:t>ARRUSTI’ &lt; </a:t>
            </a:r>
            <a:r>
              <a:rPr lang="en-US" sz="1400" i="1" dirty="0">
                <a:solidFill>
                  <a:srgbClr val="C00000"/>
                </a:solidFill>
              </a:rPr>
              <a:t>RAUSTIR</a:t>
            </a:r>
          </a:p>
          <a:p>
            <a:r>
              <a:rPr lang="en-US" sz="1400" i="1" dirty="0" err="1">
                <a:solidFill>
                  <a:schemeClr val="tx1"/>
                </a:solidFill>
              </a:rPr>
              <a:t>Ammuina</a:t>
            </a:r>
            <a:r>
              <a:rPr lang="en-US" sz="1400" i="1" dirty="0">
                <a:solidFill>
                  <a:schemeClr val="tx1"/>
                </a:solidFill>
              </a:rPr>
              <a:t>’ &lt; </a:t>
            </a:r>
            <a:r>
              <a:rPr lang="en-US" sz="1400" i="1" dirty="0" err="1">
                <a:solidFill>
                  <a:srgbClr val="C00000"/>
                </a:solidFill>
              </a:rPr>
              <a:t>amohinar</a:t>
            </a:r>
            <a:endParaRPr lang="en-US" sz="1400" i="1" dirty="0">
              <a:solidFill>
                <a:srgbClr val="C00000"/>
              </a:solidFill>
            </a:endParaRPr>
          </a:p>
          <a:p>
            <a:r>
              <a:rPr lang="en-US" sz="1400" i="1" dirty="0" err="1">
                <a:solidFill>
                  <a:schemeClr val="tx1"/>
                </a:solidFill>
              </a:rPr>
              <a:t>Culata</a:t>
            </a:r>
            <a:r>
              <a:rPr lang="en-US" sz="1400" i="1" dirty="0">
                <a:solidFill>
                  <a:schemeClr val="tx1"/>
                </a:solidFill>
              </a:rPr>
              <a:t> &lt; </a:t>
            </a:r>
            <a:r>
              <a:rPr lang="en-US" sz="1400" i="1" dirty="0">
                <a:solidFill>
                  <a:srgbClr val="C00000"/>
                </a:solidFill>
              </a:rPr>
              <a:t>colada</a:t>
            </a:r>
          </a:p>
          <a:p>
            <a:r>
              <a:rPr lang="en-US" sz="1400" i="1" dirty="0">
                <a:solidFill>
                  <a:schemeClr val="tx1"/>
                </a:solidFill>
              </a:rPr>
              <a:t>‘NGARRA’ &lt; </a:t>
            </a:r>
            <a:r>
              <a:rPr lang="en-US" sz="1400" i="1" dirty="0">
                <a:solidFill>
                  <a:srgbClr val="C00000"/>
                </a:solidFill>
              </a:rPr>
              <a:t>ENGARRAR</a:t>
            </a:r>
          </a:p>
          <a:p>
            <a:r>
              <a:rPr lang="en-US" sz="1400" i="1" dirty="0">
                <a:solidFill>
                  <a:schemeClr val="tx1"/>
                </a:solidFill>
              </a:rPr>
              <a:t>PAPIELLO &lt; </a:t>
            </a:r>
            <a:r>
              <a:rPr lang="en-US" sz="1400" i="1" dirty="0">
                <a:solidFill>
                  <a:srgbClr val="C00000"/>
                </a:solidFill>
              </a:rPr>
              <a:t>PAPEL</a:t>
            </a:r>
          </a:p>
          <a:p>
            <a:r>
              <a:rPr lang="en-US" sz="1400" i="1" dirty="0">
                <a:solidFill>
                  <a:schemeClr val="tx1"/>
                </a:solidFill>
              </a:rPr>
              <a:t>ARRAVUGLIA’ &lt;</a:t>
            </a:r>
            <a:r>
              <a:rPr lang="en-US" sz="1400" i="1" dirty="0">
                <a:solidFill>
                  <a:srgbClr val="C00000"/>
                </a:solidFill>
              </a:rPr>
              <a:t> ARREBUJAR</a:t>
            </a:r>
          </a:p>
          <a:p>
            <a:r>
              <a:rPr lang="en-US" sz="1400" i="1" dirty="0">
                <a:solidFill>
                  <a:schemeClr val="tx1"/>
                </a:solidFill>
              </a:rPr>
              <a:t>CAMMISA &lt; </a:t>
            </a:r>
            <a:r>
              <a:rPr lang="en-US" sz="1400" i="1" dirty="0">
                <a:solidFill>
                  <a:srgbClr val="C00000"/>
                </a:solidFill>
              </a:rPr>
              <a:t>CAMISA</a:t>
            </a:r>
          </a:p>
          <a:p>
            <a:r>
              <a:rPr lang="en-US" sz="1400" i="1" dirty="0">
                <a:solidFill>
                  <a:schemeClr val="tx1"/>
                </a:solidFill>
              </a:rPr>
              <a:t>GUAPPO &lt;</a:t>
            </a:r>
            <a:r>
              <a:rPr lang="en-US" sz="1400" i="1" dirty="0">
                <a:solidFill>
                  <a:srgbClr val="C00000"/>
                </a:solidFill>
              </a:rPr>
              <a:t> GUAPO</a:t>
            </a:r>
          </a:p>
          <a:p>
            <a:endParaRPr lang="en-US" sz="1400" i="1" dirty="0">
              <a:solidFill>
                <a:srgbClr val="C00000"/>
              </a:solidFill>
            </a:endParaRPr>
          </a:p>
          <a:p>
            <a:endParaRPr lang="en-US" sz="1400" i="1" dirty="0">
              <a:solidFill>
                <a:srgbClr val="C00000"/>
              </a:solidFill>
            </a:endParaRPr>
          </a:p>
          <a:p>
            <a:endParaRPr lang="en-US" sz="1400" i="1" dirty="0">
              <a:solidFill>
                <a:srgbClr val="C00000"/>
              </a:solidFill>
            </a:endParaRPr>
          </a:p>
          <a:p>
            <a:endParaRPr lang="en-US" sz="1400" i="1" dirty="0">
              <a:solidFill>
                <a:srgbClr val="C00000"/>
              </a:solidFill>
            </a:endParaRPr>
          </a:p>
          <a:p>
            <a:endParaRPr lang="en-US" sz="1400" i="1" dirty="0">
              <a:solidFill>
                <a:srgbClr val="C00000"/>
              </a:solidFill>
            </a:endParaRPr>
          </a:p>
          <a:p>
            <a:endParaRPr lang="en-US" sz="1400" i="1" dirty="0">
              <a:solidFill>
                <a:srgbClr val="C00000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i="1" dirty="0">
              <a:solidFill>
                <a:srgbClr val="C00000"/>
              </a:solidFill>
            </a:endParaRPr>
          </a:p>
          <a:p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84430" cy="879376"/>
          </a:xfrm>
        </p:spPr>
        <p:txBody>
          <a:bodyPr>
            <a:normAutofit/>
          </a:bodyPr>
          <a:lstStyle/>
          <a:p>
            <a:r>
              <a:rPr lang="en-US" dirty="0"/>
              <a:t>Es. </a:t>
            </a:r>
            <a:r>
              <a:rPr lang="en-US" dirty="0" err="1"/>
              <a:t>d’influssi</a:t>
            </a:r>
            <a:r>
              <a:rPr lang="en-US" dirty="0"/>
              <a:t> </a:t>
            </a:r>
            <a:r>
              <a:rPr lang="en-US" dirty="0" err="1"/>
              <a:t>catalano-castigliani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343400" y="2067658"/>
            <a:ext cx="457200" cy="441325"/>
          </a:xfrm>
        </p:spPr>
        <p:txBody>
          <a:bodyPr/>
          <a:lstStyle/>
          <a:p>
            <a:fld id="{D0F21370-4B5A-426E-9BCE-2A2BE8C77F59}" type="slidenum">
              <a:rPr lang="it-IT" smtClean="0"/>
              <a:pPr/>
              <a:t>7</a:t>
            </a:fld>
            <a:endParaRPr lang="it-IT" dirty="0"/>
          </a:p>
        </p:txBody>
      </p:sp>
      <p:pic>
        <p:nvPicPr>
          <p:cNvPr id="5" name="Immagine 4" descr="downlo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492895"/>
            <a:ext cx="4608513" cy="38884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2843808" y="2348880"/>
            <a:ext cx="6155902" cy="4509120"/>
          </a:xfrm>
        </p:spPr>
        <p:txBody>
          <a:bodyPr>
            <a:normAutofit fontScale="92500" lnSpcReduction="10000"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Molti vocaboli napoletani conservano tracce di gallicismi e francesismo:</a:t>
            </a:r>
          </a:p>
          <a:p>
            <a:pPr>
              <a:buFont typeface="Arial" pitchFamily="34" charset="0"/>
              <a:buChar char="•"/>
            </a:pPr>
            <a:r>
              <a:rPr lang="it-IT" sz="1200" i="1" dirty="0">
                <a:solidFill>
                  <a:schemeClr val="tx1"/>
                </a:solidFill>
              </a:rPr>
              <a:t>Accattare &lt;</a:t>
            </a:r>
            <a:r>
              <a:rPr lang="it-IT" sz="1200" i="1" dirty="0">
                <a:solidFill>
                  <a:srgbClr val="0033CC"/>
                </a:solidFill>
              </a:rPr>
              <a:t> </a:t>
            </a:r>
            <a:r>
              <a:rPr lang="it-IT" sz="1200" i="1" dirty="0" err="1">
                <a:solidFill>
                  <a:srgbClr val="0033CC"/>
                </a:solidFill>
              </a:rPr>
              <a:t>acheter</a:t>
            </a:r>
            <a:endParaRPr lang="it-IT" sz="1200" i="1" dirty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1200" i="1" dirty="0" err="1">
                <a:solidFill>
                  <a:schemeClr val="tx1"/>
                </a:solidFill>
              </a:rPr>
              <a:t>Fenezza</a:t>
            </a:r>
            <a:r>
              <a:rPr lang="it-IT" sz="1200" i="1" dirty="0">
                <a:solidFill>
                  <a:schemeClr val="tx1"/>
                </a:solidFill>
              </a:rPr>
              <a:t> &lt; </a:t>
            </a:r>
            <a:r>
              <a:rPr lang="it-IT" sz="1200" i="1" dirty="0">
                <a:solidFill>
                  <a:srgbClr val="0033CC"/>
                </a:solidFill>
              </a:rPr>
              <a:t>finesse</a:t>
            </a:r>
          </a:p>
          <a:p>
            <a:pPr>
              <a:buFont typeface="Arial" pitchFamily="34" charset="0"/>
              <a:buChar char="•"/>
            </a:pPr>
            <a:r>
              <a:rPr lang="it-IT" sz="1200" i="1" dirty="0" err="1">
                <a:solidFill>
                  <a:schemeClr val="tx1"/>
                </a:solidFill>
              </a:rPr>
              <a:t>Allummare</a:t>
            </a:r>
            <a:r>
              <a:rPr lang="it-IT" sz="1200" i="1" dirty="0">
                <a:solidFill>
                  <a:schemeClr val="tx1"/>
                </a:solidFill>
              </a:rPr>
              <a:t> &lt;</a:t>
            </a:r>
            <a:r>
              <a:rPr lang="it-IT" sz="1200" i="1" dirty="0">
                <a:solidFill>
                  <a:srgbClr val="0033CC"/>
                </a:solidFill>
              </a:rPr>
              <a:t> </a:t>
            </a:r>
            <a:r>
              <a:rPr lang="it-IT" sz="1200" i="1" dirty="0" err="1">
                <a:solidFill>
                  <a:srgbClr val="0033CC"/>
                </a:solidFill>
              </a:rPr>
              <a:t>alumer</a:t>
            </a:r>
            <a:endParaRPr lang="it-IT" sz="1200" i="1" dirty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1200" i="1" dirty="0" err="1">
                <a:solidFill>
                  <a:schemeClr val="tx1"/>
                </a:solidFill>
              </a:rPr>
              <a:t>Ammuccia</a:t>
            </a:r>
            <a:r>
              <a:rPr lang="it-IT" sz="1200" i="1" dirty="0">
                <a:solidFill>
                  <a:schemeClr val="tx1"/>
                </a:solidFill>
              </a:rPr>
              <a:t>’ &lt; </a:t>
            </a:r>
            <a:r>
              <a:rPr lang="it-IT" sz="1200" i="1" dirty="0">
                <a:solidFill>
                  <a:srgbClr val="0033CC"/>
                </a:solidFill>
              </a:rPr>
              <a:t>se </a:t>
            </a:r>
            <a:r>
              <a:rPr lang="it-IT" sz="1200" i="1" dirty="0" err="1">
                <a:solidFill>
                  <a:srgbClr val="0033CC"/>
                </a:solidFill>
              </a:rPr>
              <a:t>musser</a:t>
            </a:r>
            <a:r>
              <a:rPr lang="it-IT" sz="1200" i="1" dirty="0">
                <a:solidFill>
                  <a:srgbClr val="0033CC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it-IT" sz="1200" i="1" dirty="0" err="1">
                <a:solidFill>
                  <a:schemeClr val="tx1"/>
                </a:solidFill>
              </a:rPr>
              <a:t>Anviloppa-ammilocca</a:t>
            </a:r>
            <a:r>
              <a:rPr lang="it-IT" sz="1200" i="1" dirty="0">
                <a:solidFill>
                  <a:schemeClr val="tx1"/>
                </a:solidFill>
              </a:rPr>
              <a:t> &lt;</a:t>
            </a:r>
            <a:r>
              <a:rPr lang="it-IT" sz="1200" i="1" dirty="0">
                <a:solidFill>
                  <a:srgbClr val="0033CC"/>
                </a:solidFill>
              </a:rPr>
              <a:t> </a:t>
            </a:r>
            <a:r>
              <a:rPr lang="it-IT" sz="1200" i="1" dirty="0" err="1">
                <a:solidFill>
                  <a:srgbClr val="0033CC"/>
                </a:solidFill>
              </a:rPr>
              <a:t>enveloppe</a:t>
            </a:r>
            <a:endParaRPr lang="it-IT" sz="1200" i="1" dirty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1200" i="1" dirty="0" err="1">
                <a:solidFill>
                  <a:schemeClr val="tx1"/>
                </a:solidFill>
              </a:rPr>
              <a:t>Arrangiarse</a:t>
            </a:r>
            <a:r>
              <a:rPr lang="it-IT" sz="1200" i="1" dirty="0">
                <a:solidFill>
                  <a:srgbClr val="0033CC"/>
                </a:solidFill>
              </a:rPr>
              <a:t> &lt; s’arranger</a:t>
            </a:r>
          </a:p>
          <a:p>
            <a:pPr>
              <a:buFont typeface="Arial" pitchFamily="34" charset="0"/>
              <a:buChar char="•"/>
            </a:pPr>
            <a:r>
              <a:rPr lang="it-IT" sz="1200" i="1" dirty="0" err="1">
                <a:solidFill>
                  <a:schemeClr val="tx1"/>
                </a:solidFill>
              </a:rPr>
              <a:t>Bisciu</a:t>
            </a:r>
            <a:r>
              <a:rPr lang="it-IT" sz="1200" i="1" dirty="0">
                <a:solidFill>
                  <a:schemeClr val="tx1"/>
                </a:solidFill>
              </a:rPr>
              <a:t>’ &lt; </a:t>
            </a:r>
            <a:r>
              <a:rPr lang="it-IT" sz="1200" i="1" dirty="0">
                <a:solidFill>
                  <a:srgbClr val="0033CC"/>
                </a:solidFill>
              </a:rPr>
              <a:t>bijou</a:t>
            </a:r>
          </a:p>
          <a:p>
            <a:pPr>
              <a:buFont typeface="Arial" pitchFamily="34" charset="0"/>
              <a:buChar char="•"/>
            </a:pPr>
            <a:r>
              <a:rPr lang="it-IT" sz="1200" i="1" dirty="0">
                <a:solidFill>
                  <a:schemeClr val="tx1"/>
                </a:solidFill>
              </a:rPr>
              <a:t>Blusa &lt;</a:t>
            </a:r>
            <a:r>
              <a:rPr lang="it-IT" sz="1200" i="1" dirty="0">
                <a:solidFill>
                  <a:srgbClr val="0033CC"/>
                </a:solidFill>
              </a:rPr>
              <a:t> </a:t>
            </a:r>
            <a:r>
              <a:rPr lang="it-IT" sz="1200" i="1" dirty="0" err="1">
                <a:solidFill>
                  <a:srgbClr val="0033CC"/>
                </a:solidFill>
              </a:rPr>
              <a:t>blouse</a:t>
            </a:r>
            <a:endParaRPr lang="it-IT" sz="1200" i="1" dirty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1200" i="1" dirty="0">
                <a:solidFill>
                  <a:schemeClr val="tx1"/>
                </a:solidFill>
              </a:rPr>
              <a:t>Brioscia &lt;</a:t>
            </a:r>
            <a:r>
              <a:rPr lang="it-IT" sz="1200" i="1" dirty="0">
                <a:solidFill>
                  <a:srgbClr val="0033CC"/>
                </a:solidFill>
              </a:rPr>
              <a:t> brioche</a:t>
            </a:r>
          </a:p>
          <a:p>
            <a:pPr>
              <a:buFont typeface="Arial" pitchFamily="34" charset="0"/>
              <a:buChar char="•"/>
            </a:pPr>
            <a:r>
              <a:rPr lang="it-IT" sz="1200" i="1" dirty="0" err="1">
                <a:solidFill>
                  <a:schemeClr val="tx1"/>
                </a:solidFill>
              </a:rPr>
              <a:t>Buatta</a:t>
            </a:r>
            <a:r>
              <a:rPr lang="it-IT" sz="1200" i="1" dirty="0">
                <a:solidFill>
                  <a:schemeClr val="tx1"/>
                </a:solidFill>
              </a:rPr>
              <a:t> &lt;</a:t>
            </a:r>
            <a:r>
              <a:rPr lang="it-IT" sz="1200" i="1" dirty="0">
                <a:solidFill>
                  <a:srgbClr val="0033CC"/>
                </a:solidFill>
              </a:rPr>
              <a:t> bo</a:t>
            </a:r>
            <a:r>
              <a:rPr lang="it-IT" sz="1200" i="1" dirty="0">
                <a:solidFill>
                  <a:srgbClr val="0033CC"/>
                </a:solidFill>
                <a:latin typeface="Georgia"/>
              </a:rPr>
              <a:t>î</a:t>
            </a:r>
            <a:r>
              <a:rPr lang="it-IT" sz="1200" i="1" dirty="0">
                <a:solidFill>
                  <a:srgbClr val="0033CC"/>
                </a:solidFill>
              </a:rPr>
              <a:t>te</a:t>
            </a:r>
          </a:p>
          <a:p>
            <a:pPr>
              <a:buFont typeface="Arial" pitchFamily="34" charset="0"/>
              <a:buChar char="•"/>
            </a:pPr>
            <a:r>
              <a:rPr lang="it-IT" sz="1200" i="1" dirty="0" err="1">
                <a:solidFill>
                  <a:schemeClr val="tx1"/>
                </a:solidFill>
              </a:rPr>
              <a:t>Bulangeria</a:t>
            </a:r>
            <a:r>
              <a:rPr lang="it-IT" sz="1200" i="1" dirty="0">
                <a:solidFill>
                  <a:schemeClr val="tx1"/>
                </a:solidFill>
              </a:rPr>
              <a:t> &lt; </a:t>
            </a:r>
            <a:r>
              <a:rPr lang="it-IT" sz="1200" i="1" dirty="0" err="1">
                <a:solidFill>
                  <a:srgbClr val="0033CC"/>
                </a:solidFill>
              </a:rPr>
              <a:t>boulangerie</a:t>
            </a:r>
            <a:endParaRPr lang="it-IT" sz="1200" i="1" dirty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1200" i="1" dirty="0" err="1">
                <a:solidFill>
                  <a:schemeClr val="tx1"/>
                </a:solidFill>
              </a:rPr>
              <a:t>Butteglia</a:t>
            </a:r>
            <a:r>
              <a:rPr lang="it-IT" sz="1200" i="1" dirty="0">
                <a:solidFill>
                  <a:schemeClr val="tx1"/>
                </a:solidFill>
              </a:rPr>
              <a:t> &lt;</a:t>
            </a:r>
            <a:r>
              <a:rPr lang="it-IT" sz="1200" i="1" dirty="0">
                <a:solidFill>
                  <a:srgbClr val="0033CC"/>
                </a:solidFill>
              </a:rPr>
              <a:t> </a:t>
            </a:r>
            <a:r>
              <a:rPr lang="it-IT" sz="1200" i="1" dirty="0" err="1">
                <a:solidFill>
                  <a:srgbClr val="0033CC"/>
                </a:solidFill>
              </a:rPr>
              <a:t>bouteille</a:t>
            </a:r>
            <a:endParaRPr lang="it-IT" sz="1200" i="1" dirty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1200" i="1" dirty="0" err="1">
                <a:solidFill>
                  <a:schemeClr val="tx1"/>
                </a:solidFill>
              </a:rPr>
              <a:t>sciarcuteria</a:t>
            </a:r>
            <a:r>
              <a:rPr lang="it-IT" sz="1200" i="1" dirty="0">
                <a:solidFill>
                  <a:schemeClr val="tx1"/>
                </a:solidFill>
              </a:rPr>
              <a:t> &lt;</a:t>
            </a:r>
            <a:r>
              <a:rPr lang="it-IT" sz="1200" i="1" dirty="0">
                <a:solidFill>
                  <a:srgbClr val="0033CC"/>
                </a:solidFill>
              </a:rPr>
              <a:t> </a:t>
            </a:r>
            <a:r>
              <a:rPr lang="it-IT" sz="1200" i="1" dirty="0" err="1">
                <a:solidFill>
                  <a:srgbClr val="0033CC"/>
                </a:solidFill>
              </a:rPr>
              <a:t>charcuterie</a:t>
            </a:r>
            <a:endParaRPr lang="it-IT" sz="1200" i="1" dirty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1200" i="1" dirty="0">
                <a:solidFill>
                  <a:schemeClr val="tx1"/>
                </a:solidFill>
              </a:rPr>
              <a:t>Canzo &lt;</a:t>
            </a:r>
            <a:r>
              <a:rPr lang="it-IT" sz="1200" i="1" dirty="0">
                <a:solidFill>
                  <a:srgbClr val="0033CC"/>
                </a:solidFill>
              </a:rPr>
              <a:t> chance</a:t>
            </a:r>
          </a:p>
          <a:p>
            <a:pPr>
              <a:buFont typeface="Arial" pitchFamily="34" charset="0"/>
              <a:buChar char="•"/>
            </a:pPr>
            <a:r>
              <a:rPr lang="it-IT" sz="1200" i="1" dirty="0" err="1">
                <a:solidFill>
                  <a:schemeClr val="tx1"/>
                </a:solidFill>
              </a:rPr>
              <a:t>Cummo</a:t>
            </a:r>
            <a:r>
              <a:rPr lang="it-IT" sz="1200" i="1" dirty="0">
                <a:solidFill>
                  <a:schemeClr val="tx1"/>
                </a:solidFill>
              </a:rPr>
              <a:t>’ &lt; </a:t>
            </a:r>
            <a:r>
              <a:rPr lang="it-IT" sz="1200" i="1" dirty="0" err="1">
                <a:solidFill>
                  <a:srgbClr val="0033CC"/>
                </a:solidFill>
              </a:rPr>
              <a:t>commode</a:t>
            </a:r>
            <a:endParaRPr lang="it-IT" sz="1200" i="1" dirty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1200" i="1" dirty="0">
                <a:solidFill>
                  <a:schemeClr val="tx1"/>
                </a:solidFill>
              </a:rPr>
              <a:t>Dammaggio &lt; </a:t>
            </a:r>
            <a:r>
              <a:rPr lang="it-IT" sz="1200" i="1" dirty="0" err="1">
                <a:solidFill>
                  <a:srgbClr val="0033CC"/>
                </a:solidFill>
              </a:rPr>
              <a:t>damage</a:t>
            </a:r>
            <a:r>
              <a:rPr lang="it-IT" sz="1200" i="1" dirty="0">
                <a:solidFill>
                  <a:srgbClr val="0033CC"/>
                </a:solidFill>
              </a:rPr>
              <a:t> – </a:t>
            </a:r>
            <a:r>
              <a:rPr lang="it-IT" sz="1200" i="1" dirty="0" err="1">
                <a:solidFill>
                  <a:srgbClr val="0033CC"/>
                </a:solidFill>
              </a:rPr>
              <a:t>dommagE</a:t>
            </a:r>
            <a:endParaRPr lang="it-IT" sz="1200" i="1" dirty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1200" i="1" dirty="0" err="1">
                <a:solidFill>
                  <a:schemeClr val="tx1"/>
                </a:solidFill>
              </a:rPr>
              <a:t>Bigne’</a:t>
            </a:r>
            <a:r>
              <a:rPr lang="it-IT" sz="1200" i="1" dirty="0">
                <a:solidFill>
                  <a:schemeClr val="tx1"/>
                </a:solidFill>
              </a:rPr>
              <a:t> &lt; </a:t>
            </a:r>
            <a:r>
              <a:rPr lang="it-IT" sz="1200" i="1" dirty="0">
                <a:solidFill>
                  <a:srgbClr val="0033CC"/>
                </a:solidFill>
              </a:rPr>
              <a:t>beignet</a:t>
            </a:r>
          </a:p>
          <a:p>
            <a:pPr>
              <a:buFont typeface="Arial" pitchFamily="34" charset="0"/>
              <a:buChar char="•"/>
            </a:pPr>
            <a:r>
              <a:rPr lang="it-IT" sz="1200" i="1" dirty="0" err="1">
                <a:solidFill>
                  <a:schemeClr val="tx1"/>
                </a:solidFill>
              </a:rPr>
              <a:t>Crocche</a:t>
            </a:r>
            <a:r>
              <a:rPr lang="it-IT" sz="1200" i="1" dirty="0">
                <a:solidFill>
                  <a:schemeClr val="tx1"/>
                </a:solidFill>
              </a:rPr>
              <a:t>’ &lt; </a:t>
            </a:r>
            <a:r>
              <a:rPr lang="it-IT" sz="1200" i="1" dirty="0">
                <a:solidFill>
                  <a:srgbClr val="0033CC"/>
                </a:solidFill>
              </a:rPr>
              <a:t>croquette</a:t>
            </a:r>
          </a:p>
          <a:p>
            <a:pPr>
              <a:buFont typeface="Arial" pitchFamily="34" charset="0"/>
              <a:buChar char="•"/>
            </a:pPr>
            <a:r>
              <a:rPr lang="it-IT" sz="1200" i="1" dirty="0" err="1">
                <a:solidFill>
                  <a:schemeClr val="tx1"/>
                </a:solidFill>
              </a:rPr>
              <a:t>Appriesso</a:t>
            </a:r>
            <a:r>
              <a:rPr lang="it-IT" sz="1200" i="1" dirty="0">
                <a:solidFill>
                  <a:schemeClr val="tx1"/>
                </a:solidFill>
              </a:rPr>
              <a:t> &lt;</a:t>
            </a:r>
            <a:r>
              <a:rPr lang="it-IT" sz="1200" i="1" dirty="0">
                <a:solidFill>
                  <a:srgbClr val="0033CC"/>
                </a:solidFill>
              </a:rPr>
              <a:t> </a:t>
            </a:r>
            <a:r>
              <a:rPr lang="it-IT" sz="1200" i="1" dirty="0" err="1">
                <a:solidFill>
                  <a:srgbClr val="0033CC"/>
                </a:solidFill>
              </a:rPr>
              <a:t>apres</a:t>
            </a:r>
            <a:endParaRPr lang="it-IT" sz="1200" i="1" dirty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1200" i="1" dirty="0">
                <a:solidFill>
                  <a:schemeClr val="tx1"/>
                </a:solidFill>
              </a:rPr>
              <a:t>Blusa &lt;</a:t>
            </a:r>
            <a:r>
              <a:rPr lang="it-IT" sz="1200" i="1" dirty="0">
                <a:solidFill>
                  <a:srgbClr val="0033CC"/>
                </a:solidFill>
              </a:rPr>
              <a:t> blouse</a:t>
            </a:r>
          </a:p>
          <a:p>
            <a:pPr>
              <a:buFont typeface="Arial" pitchFamily="34" charset="0"/>
              <a:buChar char="•"/>
            </a:pPr>
            <a:r>
              <a:rPr lang="it-IT" sz="1200" i="1" dirty="0">
                <a:solidFill>
                  <a:schemeClr val="tx1"/>
                </a:solidFill>
              </a:rPr>
              <a:t>Sparagno &lt; </a:t>
            </a:r>
            <a:r>
              <a:rPr lang="it-IT" sz="1200" i="1" dirty="0" err="1">
                <a:solidFill>
                  <a:srgbClr val="0033CC"/>
                </a:solidFill>
              </a:rPr>
              <a:t>Esparagne</a:t>
            </a:r>
            <a:endParaRPr lang="it-IT" sz="1200" i="1" dirty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sz="1200" i="1" dirty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sz="1200" i="1" dirty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sz="1400" i="1" dirty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sz="1400" i="1" dirty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sz="1400" i="1" dirty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sz="1400" i="1" dirty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sz="1400" i="1" dirty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sz="1400" i="1" dirty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i="1" dirty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i="1" dirty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i="1" dirty="0">
              <a:solidFill>
                <a:srgbClr val="0033CC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79512" y="533400"/>
            <a:ext cx="8820198" cy="1020375"/>
          </a:xfrm>
        </p:spPr>
        <p:txBody>
          <a:bodyPr>
            <a:normAutofit/>
          </a:bodyPr>
          <a:lstStyle/>
          <a:p>
            <a:r>
              <a:rPr lang="it-IT" dirty="0"/>
              <a:t>Es. d’influssi franco-provenzali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361011" y="2132856"/>
            <a:ext cx="457200" cy="328354"/>
          </a:xfrm>
        </p:spPr>
        <p:txBody>
          <a:bodyPr>
            <a:normAutofit lnSpcReduction="10000"/>
          </a:bodyPr>
          <a:lstStyle/>
          <a:p>
            <a:fld id="{D0F21370-4B5A-426E-9BCE-2A2BE8C77F59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6" name="Immagine 5" descr="Palazzo_Reale_di_Napoli_-_Carlo_I_d'Angi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930041"/>
            <a:ext cx="1512168" cy="2349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 descr="220px-Coat_of_arms_of_René_of_Anjou_(1443-1453)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628800"/>
            <a:ext cx="1676400" cy="2301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 descr="angioini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3049" y="3879058"/>
            <a:ext cx="1388791" cy="2466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179512" y="2492897"/>
            <a:ext cx="8784976" cy="3888432"/>
          </a:xfrm>
        </p:spPr>
        <p:txBody>
          <a:bodyPr>
            <a:noAutofit/>
          </a:bodyPr>
          <a:lstStyle/>
          <a:p>
            <a:pPr algn="just"/>
            <a:r>
              <a:rPr lang="it-IT" sz="1300" dirty="0">
                <a:solidFill>
                  <a:schemeClr val="tx1"/>
                </a:solidFill>
              </a:rPr>
              <a:t>’NCOPP’ A LL’ASTECO ’NCE STEVA NA TAVULA APPARICCHIATA. ’NCOPP’Ô MESALE ’NCE PUTIVE TRUVÀ NU PPOCO ’E TUTTO: ROBBA ’E SCIARCUTTERIA, NA PIGNATA ’E PACCHERE CU ’E CCOZZECHE, PASTA E CCICERE, CUSTATE ’E PUORCO, PATANE E NU SACCO ’E FRUTTE: PURTUALLE, CRISOMMOLE, PERZECHE E CCERASE. PE DESSERT ’NCE STEVANO PURE QUATTO BRIOSCE, NA BUTTEGLIA ’E VINO JANCO E NA BUATTA ’E CIUCCULATTINE. S’ASSETTAJENO PE MMAGNA’, PERÒ ’NCE STEVA NA CHIORMA ’E SCUGNIZZE CHE PAZZIAVANO CU ’E STRUMMULE, ALLUCCAVANO E FFACEVANO ASSAJE AMMUINA.  FACEVANO ACCUSSÍ RUMMORE CA PURE L’AUCIELLE INT’ ’A CAJOLA S’AGGITAJENO E NA PALOMMA SE NE VULAJE A N’ATA PARTE.</a:t>
            </a:r>
          </a:p>
          <a:p>
            <a:pPr algn="just"/>
            <a:r>
              <a:rPr lang="it-IT" sz="1300" dirty="0">
                <a:solidFill>
                  <a:schemeClr val="tx1"/>
                </a:solidFill>
              </a:rPr>
              <a:t>STANNO LLA ’NCOPPA, NUN TENEVANO MANCO ’O CANZO ’E ’NZERRÀ PORTE E FFENESTE PE NU’ SSENTI’ CHILLE NINNE CA STEVANO ABBASCIO, E NUN TENEVANO GENIO MANCO ’E S’AIZÀ PE SCACCIÀ CHILLE FARFARIELLE. SE N’ADDUNAJE CHILLU BAZZARIOTA D’ ’O TRATTORE – GRUOSSO COMM’A NNU CUMMÒ – CHE, CU NNA VOCE ABBRUCATA, ALLUCCAJE CHIU’ ’E LORO E LLE JETTE PURE APPRIESSO CU NA CUCCHIARA ’MMANO. </a:t>
            </a:r>
          </a:p>
          <a:p>
            <a:pPr algn="just"/>
            <a:r>
              <a:rPr lang="it-IT" sz="1300" dirty="0">
                <a:solidFill>
                  <a:schemeClr val="tx1"/>
                </a:solidFill>
              </a:rPr>
              <a:t>NU GUAGLIONE, PE CORRERE, CADETTE E SE STRUPPIAJE.</a:t>
            </a:r>
          </a:p>
          <a:p>
            <a:endParaRPr lang="it-IT" sz="1200" dirty="0">
              <a:solidFill>
                <a:schemeClr val="tx1"/>
              </a:solidFill>
            </a:endParaRPr>
          </a:p>
          <a:p>
            <a:endParaRPr lang="it-IT" sz="1200" dirty="0">
              <a:solidFill>
                <a:schemeClr val="tx1"/>
              </a:solidFill>
            </a:endParaRPr>
          </a:p>
          <a:p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879376"/>
          </a:xfrm>
        </p:spPr>
        <p:txBody>
          <a:bodyPr/>
          <a:lstStyle/>
          <a:p>
            <a:r>
              <a:rPr lang="it-IT" dirty="0"/>
              <a:t>E adesso tocca a </a:t>
            </a:r>
            <a:r>
              <a:rPr lang="it-IT" dirty="0" err="1"/>
              <a:t>voi…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343400" y="1988840"/>
            <a:ext cx="457200" cy="579927"/>
          </a:xfrm>
        </p:spPr>
        <p:txBody>
          <a:bodyPr/>
          <a:lstStyle/>
          <a:p>
            <a:fld id="{D0F21370-4B5A-426E-9BCE-2A2BE8C77F59}" type="slidenum">
              <a:rPr lang="it-IT" smtClean="0"/>
              <a:pPr/>
              <a:t>9</a:t>
            </a:fld>
            <a:endParaRPr lang="it-IT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604</TotalTime>
  <Words>1199</Words>
  <Application>Microsoft Office PowerPoint</Application>
  <PresentationFormat>Presentazione su schermo (4:3)</PresentationFormat>
  <Paragraphs>160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Georgia</vt:lpstr>
      <vt:lpstr>Wingdings</vt:lpstr>
      <vt:lpstr>Wingdings 2</vt:lpstr>
      <vt:lpstr>Città</vt:lpstr>
      <vt:lpstr>Prof. Ermete Ferraro Corso di Lingua e Cultura Napolitana</vt:lpstr>
      <vt:lpstr>Origini del Napolitano</vt:lpstr>
      <vt:lpstr>            Esempi d’influssi greci </vt:lpstr>
      <vt:lpstr>Esempi d’influssi oschi</vt:lpstr>
      <vt:lpstr>Esempi d’influssi latini</vt:lpstr>
      <vt:lpstr>Esempi d’influssi arabi</vt:lpstr>
      <vt:lpstr>Es. d’influssi catalano-castigliani</vt:lpstr>
      <vt:lpstr>Es. d’influssi franco-provenzali</vt:lpstr>
      <vt:lpstr>E adesso tocca a voi…</vt:lpstr>
      <vt:lpstr>Presentazione standard di PowerPoint</vt:lpstr>
      <vt:lpstr>Per approfondire…</vt:lpstr>
      <vt:lpstr>Per approfondire…</vt:lpstr>
    </vt:vector>
  </TitlesOfParts>
  <Company>BASTARDS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Prof. Ermete Ferraro Corso di Lingua e Cultura Napolitana - 1</dc:title>
  <dc:creator>Ermete</dc:creator>
  <cp:lastModifiedBy>Ermete Ferraro</cp:lastModifiedBy>
  <cp:revision>78</cp:revision>
  <dcterms:created xsi:type="dcterms:W3CDTF">2017-01-29T10:05:01Z</dcterms:created>
  <dcterms:modified xsi:type="dcterms:W3CDTF">2023-10-07T11:31:25Z</dcterms:modified>
</cp:coreProperties>
</file>