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88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82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327318-4B23-4E8B-8E51-BD5D1A600B46}" type="datetimeFigureOut">
              <a:rPr lang="it-IT" smtClean="0"/>
              <a:pPr/>
              <a:t>13/11/2023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A70A0F-4852-4B86-93CB-4072F256614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7905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/>
              <a:t>© 2017 Ermete Ferraro – Riproducibile solo col consenso</a:t>
            </a:r>
            <a:r>
              <a:rPr lang="it-IT" baseline="0" dirty="0"/>
              <a:t> dell’autore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70A0F-4852-4B86-93CB-4072F256614C}" type="slidenum">
              <a:rPr lang="it-IT" smtClean="0"/>
              <a:pPr/>
              <a:t>11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B3AB9-4264-4670-80F5-DC410FA4F94A}" type="datetime1">
              <a:rPr lang="it-IT" smtClean="0"/>
              <a:pPr/>
              <a:t>13/11/2023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0DCDC13-F1F6-4ADB-94CA-262E30FF289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1905B-2A71-4BA1-BF5F-965BEA292AF6}" type="datetime1">
              <a:rPr lang="it-IT" smtClean="0"/>
              <a:pPr/>
              <a:t>13/11/2023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CDC13-F1F6-4ADB-94CA-262E30FF289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tango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0DCDC13-F1F6-4ADB-94CA-262E30FF289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78EA2-1112-4A41-AAEA-CFD798BC6D5C}" type="datetime1">
              <a:rPr lang="it-IT" smtClean="0"/>
              <a:pPr/>
              <a:t>13/11/2023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93B33-31AD-47F1-880E-5C322A33670A}" type="datetime1">
              <a:rPr lang="it-IT" smtClean="0"/>
              <a:pPr/>
              <a:t>13/11/2023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0DCDC13-F1F6-4ADB-94CA-262E30FF289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tango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68942-1001-4E7B-BE3D-B9B68EF09F58}" type="datetime1">
              <a:rPr lang="it-IT" smtClean="0"/>
              <a:pPr/>
              <a:t>13/11/2023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0DCDC13-F1F6-4ADB-94CA-262E30FF289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B8BB130-F5C5-4316-8595-E1D7B1087EDC}" type="datetime1">
              <a:rPr lang="it-IT" smtClean="0"/>
              <a:pPr/>
              <a:t>13/11/2023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CDC13-F1F6-4ADB-94CA-262E30FF289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egnaposto contenut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2" name="Segnaposto contenut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09768-7545-4EB9-871C-A2B3D11CB098}" type="datetime1">
              <a:rPr lang="it-IT" smtClean="0"/>
              <a:pPr/>
              <a:t>13/11/2023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it-IT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egnaposto contenut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26" name="Segnaposto contenut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25" name="Oval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0DCDC13-F1F6-4ADB-94CA-262E30FF289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3" name="Tito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91076-D9C0-478E-ADB1-F5137C09F1AB}" type="datetime1">
              <a:rPr lang="it-IT" smtClean="0"/>
              <a:pPr/>
              <a:t>13/11/2023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0DCDC13-F1F6-4ADB-94CA-262E30FF289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tango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tango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C2EDA-82D3-4D90-8484-E7CFA73643B1}" type="datetime1">
              <a:rPr lang="it-IT" smtClean="0"/>
              <a:pPr/>
              <a:t>13/11/2023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0DCDC13-F1F6-4ADB-94CA-262E30FF289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tango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egnaposto contenut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0" name="Oval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0DCDC13-F1F6-4ADB-94CA-262E30FF289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7EBBA-B024-48F9-BADC-0F1581AC0A7E}" type="datetime1">
              <a:rPr lang="it-IT" smtClean="0"/>
              <a:pPr/>
              <a:t>13/11/2023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ttore 1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0DCDC13-F1F6-4ADB-94CA-262E30FF289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9FCB775-7751-43AE-A14C-EBA0F531D748}" type="datetime1">
              <a:rPr lang="it-IT" smtClean="0"/>
              <a:pPr/>
              <a:t>13/11/2023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48B1CA9-9DA0-4E39-92CB-7AA79F13BF15}" type="datetime1">
              <a:rPr lang="it-IT" smtClean="0"/>
              <a:pPr/>
              <a:t>13/11/2023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0DCDC13-F1F6-4ADB-94CA-262E30FF289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it.wikipedia.org/wiki/%C3%8C" TargetMode="External"/><Relationship Id="rId13" Type="http://schemas.openxmlformats.org/officeDocument/2006/relationships/hyperlink" Target="https://it.wikipedia.org/wiki/%C3%93" TargetMode="External"/><Relationship Id="rId18" Type="http://schemas.openxmlformats.org/officeDocument/2006/relationships/image" Target="../media/image8.jpeg"/><Relationship Id="rId3" Type="http://schemas.openxmlformats.org/officeDocument/2006/relationships/hyperlink" Target="https://it.wikipedia.org/wiki/Grado_di_apertura" TargetMode="External"/><Relationship Id="rId7" Type="http://schemas.openxmlformats.org/officeDocument/2006/relationships/hyperlink" Target="https://it.wikipedia.org/wiki/%C9%94/" TargetMode="External"/><Relationship Id="rId12" Type="http://schemas.openxmlformats.org/officeDocument/2006/relationships/hyperlink" Target="https://it.wikipedia.org/wiki/e/" TargetMode="External"/><Relationship Id="rId17" Type="http://schemas.openxmlformats.org/officeDocument/2006/relationships/image" Target="../media/image7.jpeg"/><Relationship Id="rId2" Type="http://schemas.openxmlformats.org/officeDocument/2006/relationships/hyperlink" Target="https://it.wikipedia.org/wiki/Accento_grave" TargetMode="External"/><Relationship Id="rId16" Type="http://schemas.openxmlformats.org/officeDocument/2006/relationships/hyperlink" Target="https://it.wikipedia.org/wiki/Contrazione_(linguistica)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it.wikipedia.org/wiki/%C3%92" TargetMode="External"/><Relationship Id="rId11" Type="http://schemas.openxmlformats.org/officeDocument/2006/relationships/hyperlink" Target="https://it.wikipedia.org/wiki/%C3%89" TargetMode="External"/><Relationship Id="rId5" Type="http://schemas.openxmlformats.org/officeDocument/2006/relationships/hyperlink" Target="https://it.wikipedia.org/wiki/%C9%9B/" TargetMode="External"/><Relationship Id="rId15" Type="http://schemas.openxmlformats.org/officeDocument/2006/relationships/hyperlink" Target="https://it.wikipedia.org/wiki/Circonflesso" TargetMode="External"/><Relationship Id="rId10" Type="http://schemas.openxmlformats.org/officeDocument/2006/relationships/hyperlink" Target="https://it.wikipedia.org/wiki/Accento_acuto" TargetMode="External"/><Relationship Id="rId19" Type="http://schemas.openxmlformats.org/officeDocument/2006/relationships/image" Target="../media/image9.jpeg"/><Relationship Id="rId4" Type="http://schemas.openxmlformats.org/officeDocument/2006/relationships/hyperlink" Target="https://it.wikipedia.org/wiki/%C3%80" TargetMode="External"/><Relationship Id="rId9" Type="http://schemas.openxmlformats.org/officeDocument/2006/relationships/hyperlink" Target="https://it.wikipedia.org/wiki/%C3%99" TargetMode="External"/><Relationship Id="rId14" Type="http://schemas.openxmlformats.org/officeDocument/2006/relationships/hyperlink" Target="https://it.wikipedia.org/wiki/o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67544" y="2819400"/>
            <a:ext cx="8064896" cy="1752600"/>
          </a:xfr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it-IT" sz="3200" dirty="0">
                <a:solidFill>
                  <a:schemeClr val="accent6">
                    <a:lumMod val="50000"/>
                  </a:schemeClr>
                </a:solidFill>
                <a:latin typeface="Goudy Stout" pitchFamily="18" charset="0"/>
              </a:rPr>
              <a:t>CORSO </a:t>
            </a:r>
            <a:r>
              <a:rPr lang="it-IT" sz="3200" dirty="0" err="1">
                <a:solidFill>
                  <a:schemeClr val="accent6">
                    <a:lumMod val="50000"/>
                  </a:schemeClr>
                </a:solidFill>
                <a:latin typeface="Goudy Stout" pitchFamily="18" charset="0"/>
              </a:rPr>
              <a:t>DI</a:t>
            </a:r>
            <a:r>
              <a:rPr lang="it-IT" sz="3200" dirty="0">
                <a:solidFill>
                  <a:schemeClr val="accent6">
                    <a:lumMod val="50000"/>
                  </a:schemeClr>
                </a:solidFill>
                <a:latin typeface="Goudy Stout" pitchFamily="18" charset="0"/>
              </a:rPr>
              <a:t> LINGUA </a:t>
            </a:r>
          </a:p>
          <a:p>
            <a:r>
              <a:rPr lang="it-IT" sz="3200" dirty="0">
                <a:solidFill>
                  <a:schemeClr val="accent6">
                    <a:lumMod val="50000"/>
                  </a:schemeClr>
                </a:solidFill>
                <a:latin typeface="Goudy Stout" pitchFamily="18" charset="0"/>
              </a:rPr>
              <a:t>E CULTURA</a:t>
            </a:r>
          </a:p>
          <a:p>
            <a:r>
              <a:rPr lang="it-IT" sz="3200" dirty="0">
                <a:solidFill>
                  <a:schemeClr val="accent6">
                    <a:lumMod val="50000"/>
                  </a:schemeClr>
                </a:solidFill>
                <a:latin typeface="Goudy Stout" pitchFamily="18" charset="0"/>
              </a:rPr>
              <a:t> NAPOLITANA (3)</a:t>
            </a:r>
            <a:endParaRPr lang="it-IT" sz="32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it-IT" sz="3200" dirty="0">
                <a:solidFill>
                  <a:srgbClr val="C00000"/>
                </a:solidFill>
                <a:latin typeface="Goudy Stout" pitchFamily="18" charset="0"/>
              </a:rPr>
              <a:t> </a:t>
            </a: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3600" b="1" dirty="0">
                <a:solidFill>
                  <a:srgbClr val="1C8831"/>
                </a:solidFill>
              </a:rPr>
              <a:t>Prof. Ermete Ferraro</a:t>
            </a:r>
          </a:p>
        </p:txBody>
      </p:sp>
      <p:pic>
        <p:nvPicPr>
          <p:cNvPr id="4" name="Immagine 3" descr="LOGO PICCOL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260648"/>
            <a:ext cx="4053840" cy="723900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CDC13-F1F6-4ADB-94CA-262E30FF2897}" type="slidenum">
              <a:rPr lang="it-IT" smtClean="0"/>
              <a:pPr/>
              <a:t>1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827584" y="5949280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© 2023 Ermete Ferraro</a:t>
            </a:r>
          </a:p>
        </p:txBody>
      </p:sp>
      <p:pic>
        <p:nvPicPr>
          <p:cNvPr id="7" name="Immagine 6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19872" y="4631406"/>
            <a:ext cx="1863844" cy="123521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>
          <a:xfrm>
            <a:off x="2483768" y="2636912"/>
            <a:ext cx="6480174" cy="422108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it-IT" dirty="0">
                <a:solidFill>
                  <a:schemeClr val="tx1"/>
                </a:solidFill>
              </a:rPr>
              <a:t>SI PONE L’APOSTROFO ANCHE ALLA FINE DI UNA PAROLA CHE ABBIA SUBITO UN </a:t>
            </a:r>
            <a:r>
              <a:rPr lang="it-IT" dirty="0">
                <a:solidFill>
                  <a:srgbClr val="C00000"/>
                </a:solidFill>
              </a:rPr>
              <a:t>TRONCAMENTO (</a:t>
            </a:r>
            <a:r>
              <a:rPr lang="it-IT" sz="2400" i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APOCOPE </a:t>
            </a:r>
            <a:r>
              <a:rPr lang="it-IT" sz="1800" i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)</a:t>
            </a:r>
            <a:r>
              <a:rPr lang="it-IT" sz="2000" i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it-IT" sz="2000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: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>
                <a:solidFill>
                  <a:srgbClr val="C00000"/>
                </a:solidFill>
              </a:rPr>
              <a:t>CADUTA DELLA VOCALE FINALE OPPURE DI UN’INTERA SILLABA FINALE</a:t>
            </a:r>
            <a:r>
              <a:rPr lang="it-IT" dirty="0">
                <a:solidFill>
                  <a:schemeClr val="tx1"/>
                </a:solidFill>
              </a:rPr>
              <a:t>. SPESSO SI TRATTA </a:t>
            </a:r>
            <a:r>
              <a:rPr lang="it-IT" dirty="0" err="1">
                <a:solidFill>
                  <a:schemeClr val="tx1"/>
                </a:solidFill>
              </a:rPr>
              <a:t>DI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>
                <a:solidFill>
                  <a:srgbClr val="C00000"/>
                </a:solidFill>
              </a:rPr>
              <a:t>ABBREVIAZIONI</a:t>
            </a:r>
            <a:r>
              <a:rPr lang="it-IT" dirty="0">
                <a:solidFill>
                  <a:schemeClr val="tx1"/>
                </a:solidFill>
              </a:rPr>
              <a:t> (ES.: </a:t>
            </a:r>
            <a:r>
              <a:rPr lang="it-IT" i="1" dirty="0">
                <a:solidFill>
                  <a:schemeClr val="tx1"/>
                </a:solidFill>
              </a:rPr>
              <a:t>ANTO’ &lt; Antonio; </a:t>
            </a:r>
            <a:r>
              <a:rPr lang="it-IT" i="1" dirty="0" err="1">
                <a:solidFill>
                  <a:schemeClr val="tx1"/>
                </a:solidFill>
              </a:rPr>
              <a:t>pe</a:t>
            </a:r>
            <a:r>
              <a:rPr lang="it-IT" i="1" dirty="0">
                <a:solidFill>
                  <a:schemeClr val="tx1"/>
                </a:solidFill>
              </a:rPr>
              <a:t>’ &lt; PEPPE; CIRU’ &lt; CIRUZZO) </a:t>
            </a:r>
            <a:r>
              <a:rPr lang="it-IT" dirty="0">
                <a:solidFill>
                  <a:schemeClr val="tx1"/>
                </a:solidFill>
              </a:rPr>
              <a:t>MA ANCHE </a:t>
            </a:r>
            <a:r>
              <a:rPr lang="it-IT" dirty="0" err="1">
                <a:solidFill>
                  <a:schemeClr val="tx1"/>
                </a:solidFill>
              </a:rPr>
              <a:t>DI</a:t>
            </a:r>
            <a:r>
              <a:rPr lang="it-IT" dirty="0">
                <a:solidFill>
                  <a:schemeClr val="tx1"/>
                </a:solidFill>
              </a:rPr>
              <a:t> VERBI AL </a:t>
            </a:r>
            <a:r>
              <a:rPr lang="it-IT" dirty="0">
                <a:solidFill>
                  <a:srgbClr val="C00000"/>
                </a:solidFill>
              </a:rPr>
              <a:t>MODO IMPERATIVO  </a:t>
            </a:r>
            <a:r>
              <a:rPr lang="it-IT" dirty="0">
                <a:solidFill>
                  <a:schemeClr val="tx1"/>
                </a:solidFill>
              </a:rPr>
              <a:t>(ES.: </a:t>
            </a:r>
            <a:r>
              <a:rPr lang="it-IT" i="1" dirty="0">
                <a:solidFill>
                  <a:schemeClr val="tx1"/>
                </a:solidFill>
              </a:rPr>
              <a:t>FA’ &gt; FAJE; DI’ &gt; DICE; DA’ &lt; DAJE</a:t>
            </a:r>
            <a:r>
              <a:rPr lang="it-IT" dirty="0">
                <a:solidFill>
                  <a:schemeClr val="tx1"/>
                </a:solidFill>
              </a:rPr>
              <a:t>) OPPURE ALL’</a:t>
            </a:r>
            <a:r>
              <a:rPr lang="it-IT" dirty="0">
                <a:solidFill>
                  <a:srgbClr val="C00000"/>
                </a:solidFill>
              </a:rPr>
              <a:t>INFINITO </a:t>
            </a:r>
            <a:r>
              <a:rPr lang="it-IT" dirty="0">
                <a:solidFill>
                  <a:schemeClr val="tx1"/>
                </a:solidFill>
              </a:rPr>
              <a:t>(ES.: </a:t>
            </a:r>
            <a:r>
              <a:rPr lang="it-IT" i="1" dirty="0">
                <a:solidFill>
                  <a:schemeClr val="tx1"/>
                </a:solidFill>
              </a:rPr>
              <a:t>STA’ &lt; STARE; VEDE’ &lt; VEDERE; DURMI’ &lt; DURMIRE</a:t>
            </a:r>
            <a:r>
              <a:rPr lang="it-IT" dirty="0">
                <a:solidFill>
                  <a:schemeClr val="tx1"/>
                </a:solidFill>
              </a:rPr>
              <a:t>).</a:t>
            </a:r>
          </a:p>
          <a:p>
            <a:pPr>
              <a:buFont typeface="Arial" pitchFamily="34" charset="0"/>
              <a:buChar char="•"/>
            </a:pPr>
            <a:r>
              <a:rPr lang="it-IT" sz="2000" i="1" dirty="0">
                <a:solidFill>
                  <a:schemeClr val="tx1"/>
                </a:solidFill>
              </a:rPr>
              <a:t> </a:t>
            </a:r>
            <a:r>
              <a:rPr lang="it-IT" dirty="0">
                <a:solidFill>
                  <a:schemeClr val="tx1"/>
                </a:solidFill>
              </a:rPr>
              <a:t>UN CASO A PARTE SONO LE FORME MONOVOCALICHE APOCOPATE (ES.: STO’ &gt; STONGO; NU’ &gt; NUN ) E LE PAROLE TERMINANTI COL SUONO DURO DI </a:t>
            </a:r>
            <a:r>
              <a:rPr lang="it-IT" i="1" dirty="0">
                <a:solidFill>
                  <a:schemeClr val="tx1"/>
                </a:solidFill>
              </a:rPr>
              <a:t>/C/ </a:t>
            </a:r>
            <a:r>
              <a:rPr lang="it-IT" dirty="0">
                <a:solidFill>
                  <a:schemeClr val="tx1"/>
                </a:solidFill>
              </a:rPr>
              <a:t>O </a:t>
            </a:r>
            <a:r>
              <a:rPr lang="it-IT" i="1" dirty="0">
                <a:solidFill>
                  <a:schemeClr val="tx1"/>
                </a:solidFill>
              </a:rPr>
              <a:t>/G/ </a:t>
            </a:r>
            <a:r>
              <a:rPr lang="it-IT" dirty="0">
                <a:solidFill>
                  <a:schemeClr val="tx1"/>
                </a:solidFill>
              </a:rPr>
              <a:t>(ES.: </a:t>
            </a:r>
            <a:r>
              <a:rPr lang="it-IT" i="1" dirty="0">
                <a:solidFill>
                  <a:schemeClr val="tx1"/>
                </a:solidFill>
              </a:rPr>
              <a:t>SONGO &gt; </a:t>
            </a:r>
            <a:r>
              <a:rPr lang="it-IT" i="1" dirty="0" err="1">
                <a:solidFill>
                  <a:schemeClr val="tx1"/>
                </a:solidFill>
              </a:rPr>
              <a:t>SONGh’IO</a:t>
            </a:r>
            <a:r>
              <a:rPr lang="it-IT" i="1" dirty="0">
                <a:solidFill>
                  <a:schemeClr val="tx1"/>
                </a:solidFill>
              </a:rPr>
              <a:t>; MANCO &gt; MANCH’ISSO ). </a:t>
            </a:r>
            <a:endParaRPr lang="it-IT" i="1" dirty="0">
              <a:solidFill>
                <a:srgbClr val="C00000"/>
              </a:solidFill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CDC13-F1F6-4ADB-94CA-262E30FF2897}" type="slidenum">
              <a:rPr lang="it-IT" smtClean="0"/>
              <a:pPr/>
              <a:t>10</a:t>
            </a:fld>
            <a:endParaRPr lang="it-IT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/>
              <a:t>Accenti &amp; Apostrofi : </a:t>
            </a:r>
            <a:br>
              <a:rPr lang="it-IT" i="1" dirty="0"/>
            </a:br>
            <a:r>
              <a:rPr lang="it-IT" dirty="0"/>
              <a:t>istruzioni per l’uso</a:t>
            </a:r>
          </a:p>
        </p:txBody>
      </p:sp>
      <p:pic>
        <p:nvPicPr>
          <p:cNvPr id="5" name="Immagine 4" descr="imag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4941168"/>
            <a:ext cx="2411760" cy="18064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Immagine 5" descr="download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2132856"/>
            <a:ext cx="2403360" cy="1800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Immagine 6" descr="images (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3501008"/>
            <a:ext cx="1973580" cy="14782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>
          <a:xfrm>
            <a:off x="2411760" y="2132856"/>
            <a:ext cx="6552728" cy="4536504"/>
          </a:xfrm>
          <a:solidFill>
            <a:schemeClr val="tx1">
              <a:lumMod val="65000"/>
              <a:lumOff val="3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it-IT" sz="2800" i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PURE TU  </a:t>
            </a:r>
            <a:r>
              <a:rPr lang="it-IT" sz="1100" i="1" dirty="0">
                <a:solidFill>
                  <a:schemeClr val="bg1"/>
                </a:solidFill>
              </a:rPr>
              <a:t>Di </a:t>
            </a:r>
            <a:r>
              <a:rPr lang="it-IT" sz="1400" i="1" dirty="0">
                <a:solidFill>
                  <a:schemeClr val="bg1"/>
                </a:solidFill>
              </a:rPr>
              <a:t>Ferdinando Russo</a:t>
            </a:r>
            <a:br>
              <a:rPr lang="it-IT" sz="1100" b="0" i="1" dirty="0">
                <a:solidFill>
                  <a:schemeClr val="bg1"/>
                </a:solidFill>
              </a:rPr>
            </a:br>
            <a:r>
              <a:rPr lang="it-IT" sz="1500" dirty="0">
                <a:solidFill>
                  <a:schemeClr val="bg1"/>
                </a:solidFill>
              </a:rPr>
              <a:t>Pure tu, </a:t>
            </a:r>
            <a:r>
              <a:rPr lang="it-IT" sz="1500" dirty="0" err="1">
                <a:solidFill>
                  <a:schemeClr val="bg1"/>
                </a:solidFill>
              </a:rPr>
              <a:t>comm'a</a:t>
            </a:r>
            <a:r>
              <a:rPr lang="it-IT" sz="1500" dirty="0">
                <a:solidFill>
                  <a:schemeClr val="bg1"/>
                </a:solidFill>
              </a:rPr>
              <a:t> me, </a:t>
            </a:r>
            <a:r>
              <a:rPr lang="it-IT" sz="1500" dirty="0" err="1">
                <a:solidFill>
                  <a:schemeClr val="bg1"/>
                </a:solidFill>
              </a:rPr>
              <a:t>si’</a:t>
            </a:r>
            <a:r>
              <a:rPr lang="it-IT" sz="1500" dirty="0">
                <a:solidFill>
                  <a:schemeClr val="bg1"/>
                </a:solidFill>
              </a:rPr>
              <a:t> gelosa</a:t>
            </a:r>
            <a:br>
              <a:rPr lang="it-IT" sz="1500" dirty="0">
                <a:solidFill>
                  <a:schemeClr val="bg1"/>
                </a:solidFill>
              </a:rPr>
            </a:br>
            <a:r>
              <a:rPr lang="it-IT" sz="1500" dirty="0">
                <a:solidFill>
                  <a:schemeClr val="bg1"/>
                </a:solidFill>
              </a:rPr>
              <a:t>e </a:t>
            </a:r>
            <a:r>
              <a:rPr lang="it-IT" sz="1500" dirty="0" err="1">
                <a:solidFill>
                  <a:schemeClr val="bg1"/>
                </a:solidFill>
              </a:rPr>
              <a:t>annascunne</a:t>
            </a:r>
            <a:r>
              <a:rPr lang="it-IT" sz="1500" dirty="0">
                <a:solidFill>
                  <a:schemeClr val="bg1"/>
                </a:solidFill>
              </a:rPr>
              <a:t> </a:t>
            </a:r>
            <a:r>
              <a:rPr lang="it-IT" sz="1500" dirty="0" err="1">
                <a:solidFill>
                  <a:schemeClr val="bg1"/>
                </a:solidFill>
              </a:rPr>
              <a:t>int</a:t>
            </a:r>
            <a:r>
              <a:rPr lang="it-IT" sz="1500" dirty="0">
                <a:solidFill>
                  <a:schemeClr val="bg1"/>
                </a:solidFill>
              </a:rPr>
              <a:t>’’o core sti </a:t>
            </a:r>
            <a:r>
              <a:rPr lang="it-IT" sz="1500" dirty="0" err="1">
                <a:solidFill>
                  <a:schemeClr val="bg1"/>
                </a:solidFill>
              </a:rPr>
              <a:t>ppene</a:t>
            </a:r>
            <a:r>
              <a:rPr lang="it-IT" sz="1500" dirty="0">
                <a:solidFill>
                  <a:schemeClr val="bg1"/>
                </a:solidFill>
              </a:rPr>
              <a:t>,</a:t>
            </a:r>
            <a:br>
              <a:rPr lang="it-IT" sz="1500" dirty="0">
                <a:solidFill>
                  <a:schemeClr val="bg1"/>
                </a:solidFill>
              </a:rPr>
            </a:br>
            <a:r>
              <a:rPr lang="it-IT" sz="1500" dirty="0">
                <a:solidFill>
                  <a:schemeClr val="bg1"/>
                </a:solidFill>
              </a:rPr>
              <a:t>e t’abbasta '</a:t>
            </a:r>
            <a:r>
              <a:rPr lang="it-IT" sz="1500" dirty="0" err="1">
                <a:solidFill>
                  <a:schemeClr val="bg1"/>
                </a:solidFill>
              </a:rPr>
              <a:t>na</a:t>
            </a:r>
            <a:r>
              <a:rPr lang="it-IT" sz="1500" dirty="0">
                <a:solidFill>
                  <a:schemeClr val="bg1"/>
                </a:solidFill>
              </a:rPr>
              <a:t> spina ’e </a:t>
            </a:r>
            <a:r>
              <a:rPr lang="it-IT" sz="1500" dirty="0" err="1">
                <a:solidFill>
                  <a:schemeClr val="bg1"/>
                </a:solidFill>
              </a:rPr>
              <a:t>na</a:t>
            </a:r>
            <a:r>
              <a:rPr lang="it-IT" sz="1500" dirty="0">
                <a:solidFill>
                  <a:schemeClr val="bg1"/>
                </a:solidFill>
              </a:rPr>
              <a:t> rosa</a:t>
            </a:r>
            <a:br>
              <a:rPr lang="it-IT" sz="1500" dirty="0">
                <a:solidFill>
                  <a:schemeClr val="bg1"/>
                </a:solidFill>
              </a:rPr>
            </a:br>
            <a:r>
              <a:rPr lang="it-IT" sz="1500" dirty="0" err="1">
                <a:solidFill>
                  <a:schemeClr val="bg1"/>
                </a:solidFill>
              </a:rPr>
              <a:t>p’allummà</a:t>
            </a:r>
            <a:r>
              <a:rPr lang="it-IT" sz="1500" dirty="0">
                <a:solidFill>
                  <a:schemeClr val="bg1"/>
                </a:solidFill>
              </a:rPr>
              <a:t> tutt’’o </a:t>
            </a:r>
            <a:r>
              <a:rPr lang="it-IT" sz="1500" dirty="0" err="1">
                <a:solidFill>
                  <a:schemeClr val="bg1"/>
                </a:solidFill>
              </a:rPr>
              <a:t>sanghe</a:t>
            </a:r>
            <a:r>
              <a:rPr lang="it-IT" sz="1500" dirty="0">
                <a:solidFill>
                  <a:schemeClr val="bg1"/>
                </a:solidFill>
              </a:rPr>
              <a:t> </a:t>
            </a:r>
            <a:r>
              <a:rPr lang="it-IT" sz="1500" dirty="0" err="1">
                <a:solidFill>
                  <a:schemeClr val="bg1"/>
                </a:solidFill>
              </a:rPr>
              <a:t>int</a:t>
            </a:r>
            <a:r>
              <a:rPr lang="it-IT" sz="1500" dirty="0">
                <a:solidFill>
                  <a:schemeClr val="bg1"/>
                </a:solidFill>
              </a:rPr>
              <a:t>’’e vene!</a:t>
            </a:r>
            <a:br>
              <a:rPr lang="it-IT" sz="1500" dirty="0">
                <a:solidFill>
                  <a:schemeClr val="bg1"/>
                </a:solidFill>
              </a:rPr>
            </a:br>
            <a:r>
              <a:rPr lang="it-IT" sz="1500" dirty="0" err="1">
                <a:solidFill>
                  <a:schemeClr val="bg1"/>
                </a:solidFill>
              </a:rPr>
              <a:t>Dint’all’uocchie</a:t>
            </a:r>
            <a:r>
              <a:rPr lang="it-IT" sz="1500" dirty="0">
                <a:solidFill>
                  <a:schemeClr val="bg1"/>
                </a:solidFill>
              </a:rPr>
              <a:t> te passa ’o </a:t>
            </a:r>
            <a:r>
              <a:rPr lang="it-IT" sz="1500" dirty="0" err="1">
                <a:solidFill>
                  <a:schemeClr val="bg1"/>
                </a:solidFill>
              </a:rPr>
              <a:t>suspetto</a:t>
            </a:r>
            <a:r>
              <a:rPr lang="it-IT" sz="1500" dirty="0">
                <a:solidFill>
                  <a:schemeClr val="bg1"/>
                </a:solidFill>
              </a:rPr>
              <a:t>,</a:t>
            </a:r>
            <a:br>
              <a:rPr lang="it-IT" sz="1500" dirty="0">
                <a:solidFill>
                  <a:schemeClr val="bg1"/>
                </a:solidFill>
              </a:rPr>
            </a:br>
            <a:r>
              <a:rPr lang="it-IT" sz="1500" dirty="0">
                <a:solidFill>
                  <a:schemeClr val="bg1"/>
                </a:solidFill>
              </a:rPr>
              <a:t>non me </a:t>
            </a:r>
            <a:r>
              <a:rPr lang="it-IT" sz="1500" dirty="0" err="1">
                <a:solidFill>
                  <a:schemeClr val="bg1"/>
                </a:solidFill>
              </a:rPr>
              <a:t>cride</a:t>
            </a:r>
            <a:r>
              <a:rPr lang="it-IT" sz="1500" dirty="0">
                <a:solidFill>
                  <a:schemeClr val="bg1"/>
                </a:solidFill>
              </a:rPr>
              <a:t>, </a:t>
            </a:r>
            <a:r>
              <a:rPr lang="it-IT" sz="1500" dirty="0" err="1">
                <a:solidFill>
                  <a:schemeClr val="bg1"/>
                </a:solidFill>
              </a:rPr>
              <a:t>nun</a:t>
            </a:r>
            <a:r>
              <a:rPr lang="it-IT" sz="1500" dirty="0">
                <a:solidFill>
                  <a:schemeClr val="bg1"/>
                </a:solidFill>
              </a:rPr>
              <a:t> </a:t>
            </a:r>
            <a:r>
              <a:rPr lang="it-IT" sz="1500" dirty="0" err="1">
                <a:solidFill>
                  <a:schemeClr val="bg1"/>
                </a:solidFill>
              </a:rPr>
              <a:t>vuò</a:t>
            </a:r>
            <a:r>
              <a:rPr lang="it-IT" sz="1500" dirty="0">
                <a:solidFill>
                  <a:schemeClr val="bg1"/>
                </a:solidFill>
              </a:rPr>
              <a:t> </a:t>
            </a:r>
            <a:r>
              <a:rPr lang="it-IT" sz="1500" dirty="0" err="1">
                <a:solidFill>
                  <a:schemeClr val="bg1"/>
                </a:solidFill>
              </a:rPr>
              <a:t>cumpatì</a:t>
            </a:r>
            <a:r>
              <a:rPr lang="it-IT" sz="1500" dirty="0">
                <a:solidFill>
                  <a:schemeClr val="bg1"/>
                </a:solidFill>
              </a:rPr>
              <a:t>...</a:t>
            </a:r>
            <a:br>
              <a:rPr lang="it-IT" sz="1500" dirty="0">
                <a:solidFill>
                  <a:schemeClr val="bg1"/>
                </a:solidFill>
              </a:rPr>
            </a:br>
            <a:r>
              <a:rPr lang="it-IT" sz="1500" dirty="0" err="1">
                <a:solidFill>
                  <a:schemeClr val="bg1"/>
                </a:solidFill>
              </a:rPr>
              <a:t>Cumm’a</a:t>
            </a:r>
            <a:r>
              <a:rPr lang="it-IT" sz="1500" dirty="0">
                <a:solidFill>
                  <a:schemeClr val="bg1"/>
                </a:solidFill>
              </a:rPr>
              <a:t> me, cu sta serpa </a:t>
            </a:r>
            <a:r>
              <a:rPr lang="it-IT" sz="1500" dirty="0" err="1">
                <a:solidFill>
                  <a:schemeClr val="bg1"/>
                </a:solidFill>
              </a:rPr>
              <a:t>int’o</a:t>
            </a:r>
            <a:r>
              <a:rPr lang="it-IT" sz="1500" dirty="0">
                <a:solidFill>
                  <a:schemeClr val="bg1"/>
                </a:solidFill>
              </a:rPr>
              <a:t> </a:t>
            </a:r>
            <a:r>
              <a:rPr lang="it-IT" sz="1500" dirty="0" err="1">
                <a:solidFill>
                  <a:schemeClr val="bg1"/>
                </a:solidFill>
              </a:rPr>
              <a:t>pietto</a:t>
            </a:r>
            <a:r>
              <a:rPr lang="it-IT" sz="1500" dirty="0">
                <a:solidFill>
                  <a:schemeClr val="bg1"/>
                </a:solidFill>
              </a:rPr>
              <a:t>,</a:t>
            </a:r>
            <a:br>
              <a:rPr lang="it-IT" sz="1500" dirty="0">
                <a:solidFill>
                  <a:schemeClr val="bg1"/>
                </a:solidFill>
              </a:rPr>
            </a:br>
            <a:r>
              <a:rPr lang="it-IT" sz="1500" dirty="0">
                <a:solidFill>
                  <a:schemeClr val="bg1"/>
                </a:solidFill>
              </a:rPr>
              <a:t>pure tu </a:t>
            </a:r>
            <a:r>
              <a:rPr lang="it-IT" sz="1500" dirty="0" err="1">
                <a:solidFill>
                  <a:schemeClr val="bg1"/>
                </a:solidFill>
              </a:rPr>
              <a:t>si’</a:t>
            </a:r>
            <a:r>
              <a:rPr lang="it-IT" sz="1500" dirty="0">
                <a:solidFill>
                  <a:schemeClr val="bg1"/>
                </a:solidFill>
              </a:rPr>
              <a:t> nu poco </a:t>
            </a:r>
            <a:r>
              <a:rPr lang="it-IT" sz="1500" dirty="0" err="1">
                <a:solidFill>
                  <a:schemeClr val="bg1"/>
                </a:solidFill>
              </a:rPr>
              <a:t>accussì</a:t>
            </a:r>
            <a:r>
              <a:rPr lang="it-IT" sz="1500" dirty="0">
                <a:solidFill>
                  <a:schemeClr val="bg1"/>
                </a:solidFill>
              </a:rPr>
              <a:t>!</a:t>
            </a:r>
            <a:br>
              <a:rPr lang="it-IT" sz="1500" dirty="0">
                <a:solidFill>
                  <a:schemeClr val="bg1"/>
                </a:solidFill>
              </a:rPr>
            </a:br>
            <a:br>
              <a:rPr lang="it-IT" sz="1500" dirty="0">
                <a:solidFill>
                  <a:schemeClr val="bg1"/>
                </a:solidFill>
              </a:rPr>
            </a:br>
            <a:r>
              <a:rPr lang="it-IT" sz="1500" dirty="0">
                <a:solidFill>
                  <a:schemeClr val="bg1"/>
                </a:solidFill>
              </a:rPr>
              <a:t>Pure tu, </a:t>
            </a:r>
            <a:r>
              <a:rPr lang="it-IT" sz="1500" dirty="0" err="1">
                <a:solidFill>
                  <a:schemeClr val="bg1"/>
                </a:solidFill>
              </a:rPr>
              <a:t>quann</a:t>
            </a:r>
            <a:r>
              <a:rPr lang="it-IT" sz="1500" dirty="0">
                <a:solidFill>
                  <a:schemeClr val="bg1"/>
                </a:solidFill>
              </a:rPr>
              <a:t>’’o sole te luce</a:t>
            </a:r>
            <a:br>
              <a:rPr lang="it-IT" sz="1500" dirty="0">
                <a:solidFill>
                  <a:schemeClr val="bg1"/>
                </a:solidFill>
              </a:rPr>
            </a:br>
            <a:r>
              <a:rPr lang="it-IT" sz="1500" dirty="0">
                <a:solidFill>
                  <a:schemeClr val="bg1"/>
                </a:solidFill>
              </a:rPr>
              <a:t>chiaro e fino </a:t>
            </a:r>
            <a:r>
              <a:rPr lang="it-IT" sz="1500" dirty="0" err="1">
                <a:solidFill>
                  <a:schemeClr val="bg1"/>
                </a:solidFill>
              </a:rPr>
              <a:t>int</a:t>
            </a:r>
            <a:r>
              <a:rPr lang="it-IT" sz="1500" dirty="0">
                <a:solidFill>
                  <a:schemeClr val="bg1"/>
                </a:solidFill>
              </a:rPr>
              <a:t>’ a st’ </a:t>
            </a:r>
            <a:r>
              <a:rPr lang="it-IT" sz="1500" dirty="0" err="1">
                <a:solidFill>
                  <a:schemeClr val="bg1"/>
                </a:solidFill>
              </a:rPr>
              <a:t>uocchie</a:t>
            </a:r>
            <a:r>
              <a:rPr lang="it-IT" sz="1500" dirty="0">
                <a:solidFill>
                  <a:schemeClr val="bg1"/>
                </a:solidFill>
              </a:rPr>
              <a:t> d’ammore</a:t>
            </a:r>
            <a:br>
              <a:rPr lang="it-IT" sz="1500" dirty="0">
                <a:solidFill>
                  <a:schemeClr val="bg1"/>
                </a:solidFill>
              </a:rPr>
            </a:br>
            <a:r>
              <a:rPr lang="it-IT" sz="1500" dirty="0" err="1">
                <a:solidFill>
                  <a:schemeClr val="bg1"/>
                </a:solidFill>
              </a:rPr>
              <a:t>ca</a:t>
            </a:r>
            <a:r>
              <a:rPr lang="it-IT" sz="1500" dirty="0">
                <a:solidFill>
                  <a:schemeClr val="bg1"/>
                </a:solidFill>
              </a:rPr>
              <a:t> </a:t>
            </a:r>
            <a:r>
              <a:rPr lang="it-IT" sz="1500" dirty="0" err="1">
                <a:solidFill>
                  <a:schemeClr val="bg1"/>
                </a:solidFill>
              </a:rPr>
              <a:t>redenno</a:t>
            </a:r>
            <a:r>
              <a:rPr lang="it-IT" sz="1500" dirty="0">
                <a:solidFill>
                  <a:schemeClr val="bg1"/>
                </a:solidFill>
              </a:rPr>
              <a:t> se fanno </a:t>
            </a:r>
            <a:r>
              <a:rPr lang="it-IT" sz="1500" dirty="0" err="1">
                <a:solidFill>
                  <a:schemeClr val="bg1"/>
                </a:solidFill>
              </a:rPr>
              <a:t>cchiù</a:t>
            </a:r>
            <a:r>
              <a:rPr lang="it-IT" sz="1500" dirty="0">
                <a:solidFill>
                  <a:schemeClr val="bg1"/>
                </a:solidFill>
              </a:rPr>
              <a:t> </a:t>
            </a:r>
            <a:r>
              <a:rPr lang="it-IT" sz="1500" dirty="0" err="1">
                <a:solidFill>
                  <a:schemeClr val="bg1"/>
                </a:solidFill>
              </a:rPr>
              <a:t>doce</a:t>
            </a:r>
            <a:br>
              <a:rPr lang="it-IT" sz="1500" dirty="0">
                <a:solidFill>
                  <a:schemeClr val="bg1"/>
                </a:solidFill>
              </a:rPr>
            </a:br>
            <a:r>
              <a:rPr lang="it-IT" sz="1500" dirty="0">
                <a:solidFill>
                  <a:schemeClr val="bg1"/>
                </a:solidFill>
              </a:rPr>
              <a:t>e me </a:t>
            </a:r>
            <a:r>
              <a:rPr lang="it-IT" sz="1500" dirty="0" err="1">
                <a:solidFill>
                  <a:schemeClr val="bg1"/>
                </a:solidFill>
              </a:rPr>
              <a:t>mètteno</a:t>
            </a:r>
            <a:r>
              <a:rPr lang="it-IT" sz="1500" dirty="0">
                <a:solidFill>
                  <a:schemeClr val="bg1"/>
                </a:solidFill>
              </a:rPr>
              <a:t> ’o </a:t>
            </a:r>
            <a:r>
              <a:rPr lang="it-IT" sz="1500" dirty="0" err="1">
                <a:solidFill>
                  <a:schemeClr val="bg1"/>
                </a:solidFill>
              </a:rPr>
              <a:t>zùccaro</a:t>
            </a:r>
            <a:r>
              <a:rPr lang="it-IT" sz="1500" dirty="0">
                <a:solidFill>
                  <a:schemeClr val="bg1"/>
                </a:solidFill>
              </a:rPr>
              <a:t> </a:t>
            </a:r>
            <a:r>
              <a:rPr lang="it-IT" sz="1500" dirty="0" err="1">
                <a:solidFill>
                  <a:schemeClr val="bg1"/>
                </a:solidFill>
              </a:rPr>
              <a:t>ncore</a:t>
            </a:r>
            <a:r>
              <a:rPr lang="it-IT" sz="1500" dirty="0">
                <a:solidFill>
                  <a:schemeClr val="bg1"/>
                </a:solidFill>
              </a:rPr>
              <a:t>;</a:t>
            </a:r>
            <a:br>
              <a:rPr lang="it-IT" sz="1500" dirty="0">
                <a:solidFill>
                  <a:schemeClr val="bg1"/>
                </a:solidFill>
              </a:rPr>
            </a:br>
            <a:r>
              <a:rPr lang="it-IT" sz="1500" dirty="0" err="1">
                <a:solidFill>
                  <a:schemeClr val="bg1"/>
                </a:solidFill>
              </a:rPr>
              <a:t>comm</a:t>
            </a:r>
            <a:r>
              <a:rPr lang="it-IT" sz="1500" dirty="0">
                <a:solidFill>
                  <a:schemeClr val="bg1"/>
                </a:solidFill>
              </a:rPr>
              <a:t>’ a me, pure tu, </a:t>
            </a:r>
            <a:r>
              <a:rPr lang="it-IT" sz="1500" dirty="0" err="1">
                <a:solidFill>
                  <a:schemeClr val="bg1"/>
                </a:solidFill>
              </a:rPr>
              <a:t>dint</a:t>
            </a:r>
            <a:r>
              <a:rPr lang="it-IT" sz="1500" dirty="0">
                <a:solidFill>
                  <a:schemeClr val="bg1"/>
                </a:solidFill>
              </a:rPr>
              <a:t>’ ’o </a:t>
            </a:r>
            <a:r>
              <a:rPr lang="it-IT" sz="1500" dirty="0" err="1">
                <a:solidFill>
                  <a:schemeClr val="bg1"/>
                </a:solidFill>
              </a:rPr>
              <a:t>pietto</a:t>
            </a:r>
            <a:br>
              <a:rPr lang="it-IT" sz="1500" dirty="0">
                <a:solidFill>
                  <a:schemeClr val="bg1"/>
                </a:solidFill>
              </a:rPr>
            </a:br>
            <a:r>
              <a:rPr lang="it-IT" sz="1500" dirty="0">
                <a:solidFill>
                  <a:schemeClr val="bg1"/>
                </a:solidFill>
              </a:rPr>
              <a:t>nu </a:t>
            </a:r>
            <a:r>
              <a:rPr lang="it-IT" sz="1500" dirty="0" err="1">
                <a:solidFill>
                  <a:schemeClr val="bg1"/>
                </a:solidFill>
              </a:rPr>
              <a:t>sullievo</a:t>
            </a:r>
            <a:r>
              <a:rPr lang="it-IT" sz="1500" dirty="0">
                <a:solidFill>
                  <a:schemeClr val="bg1"/>
                </a:solidFill>
              </a:rPr>
              <a:t> te </a:t>
            </a:r>
            <a:r>
              <a:rPr lang="it-IT" sz="1500" dirty="0" err="1">
                <a:solidFill>
                  <a:schemeClr val="bg1"/>
                </a:solidFill>
              </a:rPr>
              <a:t>siente</a:t>
            </a:r>
            <a:r>
              <a:rPr lang="it-IT" sz="1500" dirty="0">
                <a:solidFill>
                  <a:schemeClr val="bg1"/>
                </a:solidFill>
              </a:rPr>
              <a:t> </a:t>
            </a:r>
            <a:r>
              <a:rPr lang="it-IT" sz="1500" dirty="0" err="1">
                <a:solidFill>
                  <a:schemeClr val="bg1"/>
                </a:solidFill>
              </a:rPr>
              <a:t>trasì</a:t>
            </a:r>
            <a:r>
              <a:rPr lang="it-IT" sz="1500" dirty="0">
                <a:solidFill>
                  <a:schemeClr val="bg1"/>
                </a:solidFill>
              </a:rPr>
              <a:t>;</a:t>
            </a:r>
            <a:br>
              <a:rPr lang="it-IT" sz="1500" dirty="0">
                <a:solidFill>
                  <a:schemeClr val="bg1"/>
                </a:solidFill>
              </a:rPr>
            </a:br>
            <a:r>
              <a:rPr lang="it-IT" sz="1500" dirty="0">
                <a:solidFill>
                  <a:schemeClr val="bg1"/>
                </a:solidFill>
              </a:rPr>
              <a:t>po’ me </a:t>
            </a:r>
            <a:r>
              <a:rPr lang="it-IT" sz="1500" dirty="0" err="1">
                <a:solidFill>
                  <a:schemeClr val="bg1"/>
                </a:solidFill>
              </a:rPr>
              <a:t>vase</a:t>
            </a:r>
            <a:r>
              <a:rPr lang="it-IT" sz="1500" dirty="0">
                <a:solidFill>
                  <a:schemeClr val="bg1"/>
                </a:solidFill>
              </a:rPr>
              <a:t>... e te passa ’o </a:t>
            </a:r>
            <a:r>
              <a:rPr lang="it-IT" sz="1500" dirty="0" err="1">
                <a:solidFill>
                  <a:schemeClr val="bg1"/>
                </a:solidFill>
              </a:rPr>
              <a:t>suspetto</a:t>
            </a:r>
            <a:r>
              <a:rPr lang="it-IT" sz="1500" dirty="0">
                <a:solidFill>
                  <a:schemeClr val="bg1"/>
                </a:solidFill>
              </a:rPr>
              <a:t>!</a:t>
            </a:r>
            <a:br>
              <a:rPr lang="it-IT" sz="1500" dirty="0">
                <a:solidFill>
                  <a:schemeClr val="bg1"/>
                </a:solidFill>
              </a:rPr>
            </a:br>
            <a:r>
              <a:rPr lang="it-IT" sz="1500" dirty="0">
                <a:solidFill>
                  <a:schemeClr val="bg1"/>
                </a:solidFill>
              </a:rPr>
              <a:t>Pure tu </a:t>
            </a:r>
            <a:r>
              <a:rPr lang="it-IT" sz="1500" dirty="0" err="1">
                <a:solidFill>
                  <a:schemeClr val="bg1"/>
                </a:solidFill>
              </a:rPr>
              <a:t>si’</a:t>
            </a:r>
            <a:r>
              <a:rPr lang="it-IT" sz="1500" dirty="0">
                <a:solidFill>
                  <a:schemeClr val="bg1"/>
                </a:solidFill>
              </a:rPr>
              <a:t> </a:t>
            </a:r>
            <a:r>
              <a:rPr lang="it-IT" sz="1500" dirty="0" err="1">
                <a:solidFill>
                  <a:schemeClr val="bg1"/>
                </a:solidFill>
              </a:rPr>
              <a:t>nu</a:t>
            </a:r>
            <a:r>
              <a:rPr lang="it-IT" sz="1500" dirty="0">
                <a:solidFill>
                  <a:schemeClr val="bg1"/>
                </a:solidFill>
              </a:rPr>
              <a:t> poco </a:t>
            </a:r>
            <a:r>
              <a:rPr lang="it-IT" sz="1500" dirty="0" err="1">
                <a:solidFill>
                  <a:schemeClr val="bg1"/>
                </a:solidFill>
              </a:rPr>
              <a:t>accussì</a:t>
            </a:r>
            <a:r>
              <a:rPr lang="it-IT" sz="1500" dirty="0">
                <a:solidFill>
                  <a:schemeClr val="bg1"/>
                </a:solidFill>
              </a:rPr>
              <a:t>!</a:t>
            </a:r>
            <a:br>
              <a:rPr lang="it-IT" sz="1500" dirty="0">
                <a:solidFill>
                  <a:schemeClr val="bg1"/>
                </a:solidFill>
              </a:rPr>
            </a:br>
            <a:endParaRPr lang="it-IT" sz="1500" dirty="0">
              <a:solidFill>
                <a:schemeClr val="bg1"/>
              </a:solidFill>
            </a:endParaRPr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t-IT" sz="4800" i="1" dirty="0">
                <a:solidFill>
                  <a:srgbClr val="FFFF00"/>
                </a:solidFill>
              </a:rPr>
              <a:t>E adesso tocca a </a:t>
            </a:r>
            <a:r>
              <a:rPr lang="it-IT" sz="4800" i="1" dirty="0" err="1">
                <a:solidFill>
                  <a:srgbClr val="FFFF00"/>
                </a:solidFill>
              </a:rPr>
              <a:t>voi…</a:t>
            </a:r>
            <a:endParaRPr lang="it-IT" sz="4800" i="1" dirty="0">
              <a:solidFill>
                <a:srgbClr val="FFFF00"/>
              </a:solidFill>
            </a:endParaRPr>
          </a:p>
        </p:txBody>
      </p:sp>
      <p:pic>
        <p:nvPicPr>
          <p:cNvPr id="5" name="Immagine 4" descr="downloa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276872"/>
            <a:ext cx="2339752" cy="15841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Immagine 5" descr="images.jpg"/>
          <p:cNvPicPr>
            <a:picLocks noChangeAspect="1"/>
          </p:cNvPicPr>
          <p:nvPr/>
        </p:nvPicPr>
        <p:blipFill>
          <a:blip r:embed="rId4" cstate="print">
            <a:lum bright="10000"/>
          </a:blip>
          <a:stretch>
            <a:fillRect/>
          </a:stretch>
        </p:blipFill>
        <p:spPr>
          <a:xfrm>
            <a:off x="323528" y="3933056"/>
            <a:ext cx="1672031" cy="22322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Immagine 6" descr="images (3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72199" y="260648"/>
            <a:ext cx="2592289" cy="123253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>
          <a:xfrm>
            <a:off x="2339752" y="1772816"/>
            <a:ext cx="6624736" cy="4608512"/>
          </a:xfr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it-IT" dirty="0">
                <a:solidFill>
                  <a:schemeClr val="bg1"/>
                </a:solidFill>
              </a:rPr>
              <a:t>Si pe caso me vide </a:t>
            </a:r>
            <a:r>
              <a:rPr lang="it-IT" dirty="0" err="1">
                <a:solidFill>
                  <a:schemeClr val="bg1"/>
                </a:solidFill>
              </a:rPr>
              <a:t>scuntento</a:t>
            </a:r>
            <a:br>
              <a:rPr lang="it-IT" dirty="0">
                <a:solidFill>
                  <a:schemeClr val="bg1"/>
                </a:solidFill>
              </a:rPr>
            </a:br>
            <a:r>
              <a:rPr lang="it-IT" dirty="0">
                <a:solidFill>
                  <a:schemeClr val="bg1"/>
                </a:solidFill>
              </a:rPr>
              <a:t>o me </a:t>
            </a:r>
            <a:r>
              <a:rPr lang="it-IT" dirty="0" err="1">
                <a:solidFill>
                  <a:schemeClr val="bg1"/>
                </a:solidFill>
              </a:rPr>
              <a:t>liegge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int</a:t>
            </a:r>
            <a:r>
              <a:rPr lang="it-IT" dirty="0">
                <a:solidFill>
                  <a:schemeClr val="bg1"/>
                </a:solidFill>
              </a:rPr>
              <a:t>' all’ </a:t>
            </a:r>
            <a:r>
              <a:rPr lang="it-IT" dirty="0" err="1">
                <a:solidFill>
                  <a:schemeClr val="bg1"/>
                </a:solidFill>
              </a:rPr>
              <a:t>uocchie</a:t>
            </a:r>
            <a:r>
              <a:rPr lang="it-IT" dirty="0">
                <a:solidFill>
                  <a:schemeClr val="bg1"/>
                </a:solidFill>
              </a:rPr>
              <a:t> appannate</a:t>
            </a:r>
            <a:br>
              <a:rPr lang="it-IT" dirty="0">
                <a:solidFill>
                  <a:schemeClr val="bg1"/>
                </a:solidFill>
              </a:rPr>
            </a:br>
            <a:r>
              <a:rPr lang="it-IT" dirty="0" err="1">
                <a:solidFill>
                  <a:schemeClr val="bg1"/>
                </a:solidFill>
              </a:rPr>
              <a:t>ca</a:t>
            </a:r>
            <a:r>
              <a:rPr lang="it-IT" dirty="0">
                <a:solidFill>
                  <a:schemeClr val="bg1"/>
                </a:solidFill>
              </a:rPr>
              <a:t> sto scuro, </a:t>
            </a:r>
            <a:r>
              <a:rPr lang="it-IT" dirty="0" err="1">
                <a:solidFill>
                  <a:schemeClr val="bg1"/>
                </a:solidFill>
              </a:rPr>
              <a:t>ca</a:t>
            </a:r>
            <a:r>
              <a:rPr lang="it-IT" dirty="0">
                <a:solidFill>
                  <a:schemeClr val="bg1"/>
                </a:solidFill>
              </a:rPr>
              <a:t> smanio, </a:t>
            </a:r>
            <a:r>
              <a:rPr lang="it-IT" dirty="0" err="1">
                <a:solidFill>
                  <a:schemeClr val="bg1"/>
                </a:solidFill>
              </a:rPr>
              <a:t>ca</a:t>
            </a:r>
            <a:r>
              <a:rPr lang="it-IT" dirty="0">
                <a:solidFill>
                  <a:schemeClr val="bg1"/>
                </a:solidFill>
              </a:rPr>
              <a:t> sento</a:t>
            </a:r>
            <a:br>
              <a:rPr lang="it-IT" dirty="0">
                <a:solidFill>
                  <a:schemeClr val="bg1"/>
                </a:solidFill>
              </a:rPr>
            </a:br>
            <a:r>
              <a:rPr lang="it-IT" dirty="0" err="1">
                <a:solidFill>
                  <a:schemeClr val="bg1"/>
                </a:solidFill>
              </a:rPr>
              <a:t>ciento</a:t>
            </a:r>
            <a:r>
              <a:rPr lang="it-IT" dirty="0">
                <a:solidFill>
                  <a:schemeClr val="bg1"/>
                </a:solidFill>
              </a:rPr>
              <a:t> lame a </a:t>
            </a:r>
            <a:r>
              <a:rPr lang="it-IT" dirty="0" err="1">
                <a:solidFill>
                  <a:schemeClr val="bg1"/>
                </a:solidFill>
              </a:rPr>
              <a:t>stu</a:t>
            </a:r>
            <a:r>
              <a:rPr lang="it-IT" dirty="0">
                <a:solidFill>
                  <a:schemeClr val="bg1"/>
                </a:solidFill>
              </a:rPr>
              <a:t> core appezzate;</a:t>
            </a:r>
            <a:br>
              <a:rPr lang="it-IT" dirty="0">
                <a:solidFill>
                  <a:schemeClr val="bg1"/>
                </a:solidFill>
              </a:rPr>
            </a:br>
            <a:r>
              <a:rPr lang="it-IT" dirty="0">
                <a:solidFill>
                  <a:schemeClr val="bg1"/>
                </a:solidFill>
              </a:rPr>
              <a:t>si t’</a:t>
            </a:r>
            <a:r>
              <a:rPr lang="it-IT" dirty="0" err="1">
                <a:solidFill>
                  <a:schemeClr val="bg1"/>
                </a:solidFill>
              </a:rPr>
              <a:t>adduone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ca</a:t>
            </a:r>
            <a:r>
              <a:rPr lang="it-IT" dirty="0">
                <a:solidFill>
                  <a:schemeClr val="bg1"/>
                </a:solidFill>
              </a:rPr>
              <a:t> 'e </a:t>
            </a:r>
            <a:r>
              <a:rPr lang="it-IT" dirty="0" err="1">
                <a:solidFill>
                  <a:schemeClr val="bg1"/>
                </a:solidFill>
              </a:rPr>
              <a:t>llacreme</a:t>
            </a:r>
            <a:r>
              <a:rPr lang="it-IT" dirty="0">
                <a:solidFill>
                  <a:schemeClr val="bg1"/>
                </a:solidFill>
              </a:rPr>
              <a:t> fanno</a:t>
            </a:r>
            <a:br>
              <a:rPr lang="it-IT" dirty="0">
                <a:solidFill>
                  <a:schemeClr val="bg1"/>
                </a:solidFill>
              </a:rPr>
            </a:br>
            <a:r>
              <a:rPr lang="it-IT" dirty="0" err="1">
                <a:solidFill>
                  <a:schemeClr val="bg1"/>
                </a:solidFill>
              </a:rPr>
              <a:t>na</a:t>
            </a:r>
            <a:r>
              <a:rPr lang="it-IT" dirty="0">
                <a:solidFill>
                  <a:schemeClr val="bg1"/>
                </a:solidFill>
              </a:rPr>
              <a:t> fatica pe </a:t>
            </a:r>
            <a:r>
              <a:rPr lang="it-IT" dirty="0" err="1">
                <a:solidFill>
                  <a:schemeClr val="bg1"/>
                </a:solidFill>
              </a:rPr>
              <a:t>nun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cumparì</a:t>
            </a:r>
            <a:r>
              <a:rPr lang="it-IT" dirty="0">
                <a:solidFill>
                  <a:schemeClr val="bg1"/>
                </a:solidFill>
              </a:rPr>
              <a:t>,</a:t>
            </a:r>
            <a:br>
              <a:rPr lang="it-IT" dirty="0">
                <a:solidFill>
                  <a:schemeClr val="bg1"/>
                </a:solidFill>
              </a:rPr>
            </a:br>
            <a:r>
              <a:rPr lang="it-IT" dirty="0" err="1">
                <a:solidFill>
                  <a:schemeClr val="bg1"/>
                </a:solidFill>
              </a:rPr>
              <a:t>comm</a:t>
            </a:r>
            <a:r>
              <a:rPr lang="it-IT" dirty="0">
                <a:solidFill>
                  <a:schemeClr val="bg1"/>
                </a:solidFill>
              </a:rPr>
              <a:t>’ a me, c’assaporo l'affanno,</a:t>
            </a:r>
            <a:br>
              <a:rPr lang="it-IT" dirty="0">
                <a:solidFill>
                  <a:schemeClr val="bg1"/>
                </a:solidFill>
              </a:rPr>
            </a:br>
            <a:r>
              <a:rPr lang="it-IT" dirty="0">
                <a:solidFill>
                  <a:schemeClr val="bg1"/>
                </a:solidFill>
              </a:rPr>
              <a:t>pure tu </a:t>
            </a:r>
            <a:r>
              <a:rPr lang="it-IT" dirty="0" err="1">
                <a:solidFill>
                  <a:schemeClr val="bg1"/>
                </a:solidFill>
              </a:rPr>
              <a:t>si’</a:t>
            </a:r>
            <a:r>
              <a:rPr lang="it-IT" dirty="0">
                <a:solidFill>
                  <a:schemeClr val="bg1"/>
                </a:solidFill>
              </a:rPr>
              <a:t> nu poco </a:t>
            </a:r>
            <a:r>
              <a:rPr lang="it-IT" dirty="0" err="1">
                <a:solidFill>
                  <a:schemeClr val="bg1"/>
                </a:solidFill>
              </a:rPr>
              <a:t>accussì</a:t>
            </a:r>
            <a:r>
              <a:rPr lang="it-IT" dirty="0">
                <a:solidFill>
                  <a:schemeClr val="bg1"/>
                </a:solidFill>
              </a:rPr>
              <a:t>!</a:t>
            </a:r>
            <a:br>
              <a:rPr lang="it-IT" dirty="0">
                <a:solidFill>
                  <a:schemeClr val="bg1"/>
                </a:solidFill>
              </a:rPr>
            </a:br>
            <a:br>
              <a:rPr lang="it-IT" dirty="0">
                <a:solidFill>
                  <a:schemeClr val="bg1"/>
                </a:solidFill>
              </a:rPr>
            </a:br>
            <a:r>
              <a:rPr lang="it-IT" dirty="0">
                <a:solidFill>
                  <a:schemeClr val="bg1"/>
                </a:solidFill>
              </a:rPr>
              <a:t>Pure tu, pure tu! </a:t>
            </a:r>
            <a:r>
              <a:rPr lang="it-IT" dirty="0" err="1">
                <a:solidFill>
                  <a:schemeClr val="bg1"/>
                </a:solidFill>
              </a:rPr>
              <a:t>Simmo</a:t>
            </a:r>
            <a:r>
              <a:rPr lang="it-IT" dirty="0">
                <a:solidFill>
                  <a:schemeClr val="bg1"/>
                </a:solidFill>
              </a:rPr>
              <a:t> fatte</a:t>
            </a:r>
            <a:br>
              <a:rPr lang="it-IT" dirty="0">
                <a:solidFill>
                  <a:schemeClr val="bg1"/>
                </a:solidFill>
              </a:rPr>
            </a:br>
            <a:r>
              <a:rPr lang="it-IT" dirty="0">
                <a:solidFill>
                  <a:schemeClr val="bg1"/>
                </a:solidFill>
              </a:rPr>
              <a:t>cu nu core e cu n’</a:t>
            </a:r>
            <a:r>
              <a:rPr lang="it-IT" dirty="0" err="1">
                <a:solidFill>
                  <a:schemeClr val="bg1"/>
                </a:solidFill>
              </a:rPr>
              <a:t>anema</a:t>
            </a:r>
            <a:r>
              <a:rPr lang="it-IT" dirty="0">
                <a:solidFill>
                  <a:schemeClr val="bg1"/>
                </a:solidFill>
              </a:rPr>
              <a:t> sola!</a:t>
            </a:r>
            <a:br>
              <a:rPr lang="it-IT" dirty="0">
                <a:solidFill>
                  <a:schemeClr val="bg1"/>
                </a:solidFill>
              </a:rPr>
            </a:br>
            <a:r>
              <a:rPr lang="it-IT" dirty="0">
                <a:solidFill>
                  <a:schemeClr val="bg1"/>
                </a:solidFill>
              </a:rPr>
              <a:t>E </a:t>
            </a:r>
            <a:r>
              <a:rPr lang="it-IT" dirty="0" err="1">
                <a:solidFill>
                  <a:schemeClr val="bg1"/>
                </a:solidFill>
              </a:rPr>
              <a:t>stu</a:t>
            </a:r>
            <a:r>
              <a:rPr lang="it-IT" dirty="0">
                <a:solidFill>
                  <a:schemeClr val="bg1"/>
                </a:solidFill>
              </a:rPr>
              <a:t> core </a:t>
            </a:r>
            <a:r>
              <a:rPr lang="it-IT" dirty="0" err="1">
                <a:solidFill>
                  <a:schemeClr val="bg1"/>
                </a:solidFill>
              </a:rPr>
              <a:t>int</a:t>
            </a:r>
            <a:r>
              <a:rPr lang="it-IT" dirty="0">
                <a:solidFill>
                  <a:schemeClr val="bg1"/>
                </a:solidFill>
              </a:rPr>
              <a:t>’ ’o </a:t>
            </a:r>
            <a:r>
              <a:rPr lang="it-IT" dirty="0" err="1">
                <a:solidFill>
                  <a:schemeClr val="bg1"/>
                </a:solidFill>
              </a:rPr>
              <a:t>pietto</a:t>
            </a:r>
            <a:r>
              <a:rPr lang="it-IT" dirty="0">
                <a:solidFill>
                  <a:schemeClr val="bg1"/>
                </a:solidFill>
              </a:rPr>
              <a:t> '</a:t>
            </a:r>
            <a:r>
              <a:rPr lang="it-IT" dirty="0" err="1">
                <a:solidFill>
                  <a:schemeClr val="bg1"/>
                </a:solidFill>
              </a:rPr>
              <a:t>nce</a:t>
            </a:r>
            <a:r>
              <a:rPr lang="it-IT" dirty="0">
                <a:solidFill>
                  <a:schemeClr val="bg1"/>
                </a:solidFill>
              </a:rPr>
              <a:t> sbatte</a:t>
            </a:r>
            <a:br>
              <a:rPr lang="it-IT" dirty="0">
                <a:solidFill>
                  <a:schemeClr val="bg1"/>
                </a:solidFill>
              </a:rPr>
            </a:br>
            <a:r>
              <a:rPr lang="it-IT" dirty="0">
                <a:solidFill>
                  <a:schemeClr val="bg1"/>
                </a:solidFill>
              </a:rPr>
              <a:t>pe </a:t>
            </a:r>
            <a:r>
              <a:rPr lang="it-IT" dirty="0" err="1">
                <a:solidFill>
                  <a:schemeClr val="bg1"/>
                </a:solidFill>
              </a:rPr>
              <a:t>parlarce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na</a:t>
            </a:r>
            <a:r>
              <a:rPr lang="it-IT" dirty="0">
                <a:solidFill>
                  <a:schemeClr val="bg1"/>
                </a:solidFill>
              </a:rPr>
              <a:t> stessa parola!</a:t>
            </a:r>
            <a:br>
              <a:rPr lang="it-IT" dirty="0">
                <a:solidFill>
                  <a:schemeClr val="bg1"/>
                </a:solidFill>
              </a:rPr>
            </a:br>
            <a:r>
              <a:rPr lang="it-IT" dirty="0">
                <a:solidFill>
                  <a:schemeClr val="bg1"/>
                </a:solidFill>
              </a:rPr>
              <a:t>Sole e neve, </a:t>
            </a:r>
            <a:r>
              <a:rPr lang="it-IT" dirty="0" err="1">
                <a:solidFill>
                  <a:schemeClr val="bg1"/>
                </a:solidFill>
              </a:rPr>
              <a:t>surriso</a:t>
            </a:r>
            <a:r>
              <a:rPr lang="it-IT" dirty="0">
                <a:solidFill>
                  <a:schemeClr val="bg1"/>
                </a:solidFill>
              </a:rPr>
              <a:t> e </a:t>
            </a:r>
            <a:r>
              <a:rPr lang="it-IT" dirty="0" err="1">
                <a:solidFill>
                  <a:schemeClr val="bg1"/>
                </a:solidFill>
              </a:rPr>
              <a:t>suspetto</a:t>
            </a:r>
            <a:r>
              <a:rPr lang="it-IT" dirty="0">
                <a:solidFill>
                  <a:schemeClr val="bg1"/>
                </a:solidFill>
              </a:rPr>
              <a:t>;</a:t>
            </a:r>
            <a:br>
              <a:rPr lang="it-IT" dirty="0">
                <a:solidFill>
                  <a:schemeClr val="bg1"/>
                </a:solidFill>
              </a:rPr>
            </a:br>
            <a:r>
              <a:rPr lang="it-IT" dirty="0" err="1">
                <a:solidFill>
                  <a:schemeClr val="bg1"/>
                </a:solidFill>
              </a:rPr>
              <a:t>primma</a:t>
            </a:r>
            <a:r>
              <a:rPr lang="it-IT" dirty="0">
                <a:solidFill>
                  <a:schemeClr val="bg1"/>
                </a:solidFill>
              </a:rPr>
              <a:t> ’e te, </a:t>
            </a:r>
            <a:r>
              <a:rPr lang="it-IT" dirty="0" err="1">
                <a:solidFill>
                  <a:schemeClr val="bg1"/>
                </a:solidFill>
              </a:rPr>
              <a:t>doppo</a:t>
            </a:r>
            <a:r>
              <a:rPr lang="it-IT" dirty="0">
                <a:solidFill>
                  <a:schemeClr val="bg1"/>
                </a:solidFill>
              </a:rPr>
              <a:t> ’e te, niente </a:t>
            </a:r>
            <a:r>
              <a:rPr lang="it-IT" dirty="0" err="1">
                <a:solidFill>
                  <a:schemeClr val="bg1"/>
                </a:solidFill>
              </a:rPr>
              <a:t>cchiù</a:t>
            </a:r>
            <a:r>
              <a:rPr lang="it-IT" dirty="0">
                <a:solidFill>
                  <a:schemeClr val="bg1"/>
                </a:solidFill>
              </a:rPr>
              <a:t>...</a:t>
            </a:r>
            <a:br>
              <a:rPr lang="it-IT" dirty="0">
                <a:solidFill>
                  <a:schemeClr val="bg1"/>
                </a:solidFill>
              </a:rPr>
            </a:br>
            <a:r>
              <a:rPr lang="it-IT" dirty="0" err="1">
                <a:solidFill>
                  <a:schemeClr val="bg1"/>
                </a:solidFill>
              </a:rPr>
              <a:t>Damme</a:t>
            </a:r>
            <a:r>
              <a:rPr lang="it-IT" dirty="0">
                <a:solidFill>
                  <a:schemeClr val="bg1"/>
                </a:solidFill>
              </a:rPr>
              <a:t> ’a </a:t>
            </a:r>
            <a:r>
              <a:rPr lang="it-IT" dirty="0" err="1">
                <a:solidFill>
                  <a:schemeClr val="bg1"/>
                </a:solidFill>
              </a:rPr>
              <a:t>vocca</a:t>
            </a:r>
            <a:r>
              <a:rPr lang="it-IT" dirty="0">
                <a:solidFill>
                  <a:schemeClr val="bg1"/>
                </a:solidFill>
              </a:rPr>
              <a:t> ! E cantammo a duetto :</a:t>
            </a:r>
            <a:br>
              <a:rPr lang="it-IT" dirty="0">
                <a:solidFill>
                  <a:schemeClr val="bg1"/>
                </a:solidFill>
              </a:rPr>
            </a:br>
            <a:r>
              <a:rPr lang="it-IT" dirty="0">
                <a:solidFill>
                  <a:schemeClr val="bg1"/>
                </a:solidFill>
              </a:rPr>
              <a:t>« </a:t>
            </a:r>
            <a:r>
              <a:rPr lang="it-IT" dirty="0" err="1">
                <a:solidFill>
                  <a:schemeClr val="bg1"/>
                </a:solidFill>
              </a:rPr>
              <a:t>Si’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nu</a:t>
            </a:r>
            <a:r>
              <a:rPr lang="it-IT" dirty="0">
                <a:solidFill>
                  <a:schemeClr val="bg1"/>
                </a:solidFill>
              </a:rPr>
              <a:t> poco </a:t>
            </a:r>
            <a:r>
              <a:rPr lang="it-IT" dirty="0" err="1">
                <a:solidFill>
                  <a:schemeClr val="bg1"/>
                </a:solidFill>
              </a:rPr>
              <a:t>accussì</a:t>
            </a:r>
            <a:r>
              <a:rPr lang="it-IT" dirty="0">
                <a:solidFill>
                  <a:schemeClr val="bg1"/>
                </a:solidFill>
              </a:rPr>
              <a:t> pure tu ! »</a:t>
            </a:r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023392"/>
          </a:xfrm>
        </p:spPr>
        <p:txBody>
          <a:bodyPr>
            <a:normAutofit/>
          </a:bodyPr>
          <a:lstStyle/>
          <a:p>
            <a:r>
              <a:rPr lang="it-IT" sz="4800" i="1" dirty="0">
                <a:solidFill>
                  <a:srgbClr val="FFFF00"/>
                </a:solidFill>
              </a:rPr>
              <a:t>E adesso tocca a </a:t>
            </a:r>
            <a:r>
              <a:rPr lang="it-IT" sz="4800" i="1" dirty="0" err="1">
                <a:solidFill>
                  <a:srgbClr val="FFFF00"/>
                </a:solidFill>
              </a:rPr>
              <a:t>voi…</a:t>
            </a:r>
            <a:endParaRPr lang="it-IT" sz="4800" i="1" dirty="0"/>
          </a:p>
        </p:txBody>
      </p:sp>
      <p:pic>
        <p:nvPicPr>
          <p:cNvPr id="6" name="Immagine 5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2276872"/>
            <a:ext cx="1779904" cy="23762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Immagine 6" descr="images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581128"/>
            <a:ext cx="2168845" cy="18808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>
          <a:xfrm>
            <a:off x="2699792" y="2564904"/>
            <a:ext cx="6264696" cy="410445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dirty="0">
                <a:solidFill>
                  <a:schemeClr val="tx1"/>
                </a:solidFill>
              </a:rPr>
              <a:t>In questa terza sezione del nostro corso di </a:t>
            </a:r>
            <a:r>
              <a:rPr lang="it-IT" i="1" dirty="0" err="1">
                <a:solidFill>
                  <a:schemeClr val="tx1"/>
                </a:solidFill>
              </a:rPr>
              <a:t>napolitano</a:t>
            </a:r>
            <a:r>
              <a:rPr lang="it-IT" dirty="0">
                <a:solidFill>
                  <a:schemeClr val="tx1"/>
                </a:solidFill>
              </a:rPr>
              <a:t> ci accostiamo ad </a:t>
            </a:r>
            <a:r>
              <a:rPr lang="it-IT" dirty="0">
                <a:solidFill>
                  <a:srgbClr val="C00000"/>
                </a:solidFill>
              </a:rPr>
              <a:t>uno dei principali problemi della fonetica ed ortografia di questa lingua</a:t>
            </a:r>
            <a:r>
              <a:rPr lang="it-IT" dirty="0">
                <a:solidFill>
                  <a:schemeClr val="tx1"/>
                </a:solidFill>
              </a:rPr>
              <a:t>. La relativa immediatezza e </a:t>
            </a:r>
            <a:r>
              <a:rPr lang="it-IT" dirty="0" err="1">
                <a:solidFill>
                  <a:schemeClr val="tx1"/>
                </a:solidFill>
              </a:rPr>
              <a:t>semplicitÀ</a:t>
            </a:r>
            <a:r>
              <a:rPr lang="it-IT" dirty="0">
                <a:solidFill>
                  <a:schemeClr val="tx1"/>
                </a:solidFill>
              </a:rPr>
              <a:t> della grafia italiana, infatti, ci mette solo in pochi casi a contatto con accenti ed apostrofi.</a:t>
            </a:r>
          </a:p>
          <a:p>
            <a:r>
              <a:rPr lang="it-IT" dirty="0">
                <a:solidFill>
                  <a:schemeClr val="tx1"/>
                </a:solidFill>
              </a:rPr>
              <a:t> Nel napolitano, invece, per ottenere una </a:t>
            </a:r>
            <a:r>
              <a:rPr lang="it-IT" dirty="0">
                <a:solidFill>
                  <a:srgbClr val="C00000"/>
                </a:solidFill>
              </a:rPr>
              <a:t>corretta ortografia </a:t>
            </a:r>
            <a:r>
              <a:rPr lang="it-IT" dirty="0">
                <a:solidFill>
                  <a:schemeClr val="tx1"/>
                </a:solidFill>
              </a:rPr>
              <a:t>È indispensabile</a:t>
            </a:r>
            <a:r>
              <a:rPr lang="it-IT" dirty="0">
                <a:solidFill>
                  <a:srgbClr val="C00000"/>
                </a:solidFill>
              </a:rPr>
              <a:t> applicare alcune regole comunemente accettate da tutti gli </a:t>
            </a:r>
            <a:r>
              <a:rPr lang="it-IT" dirty="0" err="1">
                <a:solidFill>
                  <a:srgbClr val="C00000"/>
                </a:solidFill>
              </a:rPr>
              <a:t>espertI</a:t>
            </a:r>
            <a:r>
              <a:rPr lang="it-IT" dirty="0">
                <a:solidFill>
                  <a:srgbClr val="C00000"/>
                </a:solidFill>
              </a:rPr>
              <a:t>.</a:t>
            </a:r>
            <a:r>
              <a:rPr lang="it-IT" dirty="0">
                <a:solidFill>
                  <a:schemeClr val="tx1"/>
                </a:solidFill>
              </a:rPr>
              <a:t> </a:t>
            </a:r>
          </a:p>
          <a:p>
            <a:r>
              <a:rPr lang="it-IT" dirty="0">
                <a:solidFill>
                  <a:schemeClr val="tx1"/>
                </a:solidFill>
              </a:rPr>
              <a:t>SI PUÒ </a:t>
            </a:r>
            <a:r>
              <a:rPr lang="it-IT" dirty="0" err="1">
                <a:solidFill>
                  <a:schemeClr val="tx1"/>
                </a:solidFill>
              </a:rPr>
              <a:t>LasciaRE</a:t>
            </a:r>
            <a:r>
              <a:rPr lang="it-IT" dirty="0">
                <a:solidFill>
                  <a:schemeClr val="tx1"/>
                </a:solidFill>
              </a:rPr>
              <a:t>  spazio ad una scelta personale, DUNQUE, MA </a:t>
            </a:r>
            <a:r>
              <a:rPr lang="it-IT" dirty="0" err="1">
                <a:solidFill>
                  <a:schemeClr val="tx1"/>
                </a:solidFill>
              </a:rPr>
              <a:t>sOLo</a:t>
            </a:r>
            <a:r>
              <a:rPr lang="it-IT" dirty="0">
                <a:solidFill>
                  <a:schemeClr val="tx1"/>
                </a:solidFill>
              </a:rPr>
              <a:t> nei casi non ancora normati.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7448"/>
          </a:xfrm>
        </p:spPr>
        <p:txBody>
          <a:bodyPr>
            <a:normAutofit/>
          </a:bodyPr>
          <a:lstStyle/>
          <a:p>
            <a:r>
              <a:rPr lang="it-IT" i="1" dirty="0"/>
              <a:t>Accenti &amp; Apostrofi : </a:t>
            </a:r>
            <a:br>
              <a:rPr lang="it-IT" i="1" dirty="0"/>
            </a:br>
            <a:r>
              <a:rPr lang="it-IT" dirty="0"/>
              <a:t>istruzioni per l’uso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CDC13-F1F6-4ADB-94CA-262E30FF2897}" type="slidenum">
              <a:rPr lang="it-IT" smtClean="0"/>
              <a:pPr/>
              <a:t>2</a:t>
            </a:fld>
            <a:endParaRPr lang="it-IT"/>
          </a:p>
        </p:txBody>
      </p:sp>
      <p:pic>
        <p:nvPicPr>
          <p:cNvPr id="5" name="Immagine 4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2439166"/>
            <a:ext cx="2448272" cy="17819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Immagine 6" descr="downloa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4365104"/>
            <a:ext cx="2509145" cy="18722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>
          <a:xfrm>
            <a:off x="2483768" y="2636912"/>
            <a:ext cx="6408712" cy="367240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dirty="0">
                <a:solidFill>
                  <a:schemeClr val="tx1"/>
                </a:solidFill>
              </a:rPr>
              <a:t>Gli accenti grafici presenti nell'ortografia - sia italiana sia </a:t>
            </a:r>
            <a:r>
              <a:rPr lang="it-IT" dirty="0" err="1">
                <a:solidFill>
                  <a:schemeClr val="tx1"/>
                </a:solidFill>
              </a:rPr>
              <a:t>napolitana</a:t>
            </a:r>
            <a:r>
              <a:rPr lang="it-IT" dirty="0">
                <a:solidFill>
                  <a:schemeClr val="tx1"/>
                </a:solidFill>
              </a:rPr>
              <a:t> - sono tre:</a:t>
            </a:r>
          </a:p>
          <a:p>
            <a:pPr>
              <a:buFont typeface="Arial" pitchFamily="34" charset="0"/>
              <a:buChar char="•"/>
            </a:pPr>
            <a:r>
              <a:rPr lang="it-IT" dirty="0">
                <a:solidFill>
                  <a:schemeClr val="tx1"/>
                </a:solidFill>
                <a:hlinkClick r:id="rId2" tooltip="Accento grave"/>
              </a:rPr>
              <a:t> </a:t>
            </a:r>
            <a:r>
              <a:rPr lang="it-IT" dirty="0">
                <a:solidFill>
                  <a:srgbClr val="C00000"/>
                </a:solidFill>
                <a:hlinkClick r:id="rId2" tooltip="Accento grave"/>
              </a:rPr>
              <a:t>accento grave</a:t>
            </a:r>
            <a:r>
              <a:rPr lang="it-IT" dirty="0">
                <a:solidFill>
                  <a:srgbClr val="C00000"/>
                </a:solidFill>
              </a:rPr>
              <a:t> ( ` ), </a:t>
            </a:r>
            <a:r>
              <a:rPr lang="it-IT" dirty="0">
                <a:solidFill>
                  <a:schemeClr val="tx1"/>
                </a:solidFill>
              </a:rPr>
              <a:t>presente sui suoni vocalici più </a:t>
            </a:r>
            <a:r>
              <a:rPr lang="it-IT" dirty="0">
                <a:solidFill>
                  <a:schemeClr val="tx1"/>
                </a:solidFill>
                <a:hlinkClick r:id="rId3" tooltip="Grado di apertura"/>
              </a:rPr>
              <a:t>aperti</a:t>
            </a:r>
            <a:r>
              <a:rPr lang="it-IT" dirty="0">
                <a:solidFill>
                  <a:schemeClr val="tx1"/>
                </a:solidFill>
              </a:rPr>
              <a:t>:  </a:t>
            </a:r>
            <a:r>
              <a:rPr lang="it-IT" sz="2000" dirty="0">
                <a:solidFill>
                  <a:schemeClr val="tx1"/>
                </a:solidFill>
                <a:hlinkClick r:id="rId4" tooltip="À"/>
              </a:rPr>
              <a:t>à</a:t>
            </a:r>
            <a:r>
              <a:rPr lang="it-IT" sz="2000" dirty="0">
                <a:solidFill>
                  <a:schemeClr val="tx1"/>
                </a:solidFill>
              </a:rPr>
              <a:t>, </a:t>
            </a:r>
            <a:r>
              <a:rPr lang="it-IT" sz="2000" dirty="0">
                <a:solidFill>
                  <a:srgbClr val="00B050"/>
                </a:solidFill>
              </a:rPr>
              <a:t>è</a:t>
            </a:r>
            <a:r>
              <a:rPr lang="it-IT" sz="2000" dirty="0">
                <a:solidFill>
                  <a:schemeClr val="tx1"/>
                </a:solidFill>
              </a:rPr>
              <a:t> (</a:t>
            </a:r>
            <a:r>
              <a:rPr lang="it-IT" sz="2000" dirty="0">
                <a:solidFill>
                  <a:schemeClr val="tx1"/>
                </a:solidFill>
                <a:hlinkClick r:id="rId5" tooltip="/ɛ/"/>
              </a:rPr>
              <a:t>/ɛ/</a:t>
            </a:r>
            <a:r>
              <a:rPr lang="it-IT" sz="2000" dirty="0">
                <a:solidFill>
                  <a:schemeClr val="tx1"/>
                </a:solidFill>
              </a:rPr>
              <a:t>), </a:t>
            </a:r>
            <a:r>
              <a:rPr lang="it-IT" sz="2000" dirty="0">
                <a:solidFill>
                  <a:schemeClr val="tx1"/>
                </a:solidFill>
                <a:hlinkClick r:id="rId6" tooltip="Ò"/>
              </a:rPr>
              <a:t>ò</a:t>
            </a:r>
            <a:r>
              <a:rPr lang="it-IT" sz="2000" dirty="0">
                <a:solidFill>
                  <a:schemeClr val="tx1"/>
                </a:solidFill>
              </a:rPr>
              <a:t> (</a:t>
            </a:r>
            <a:r>
              <a:rPr lang="it-IT" sz="2000" dirty="0">
                <a:solidFill>
                  <a:schemeClr val="tx1"/>
                </a:solidFill>
                <a:hlinkClick r:id="rId7" tooltip="/ɔ/"/>
              </a:rPr>
              <a:t>/ɔ/</a:t>
            </a:r>
            <a:r>
              <a:rPr lang="it-IT" sz="2000" dirty="0">
                <a:solidFill>
                  <a:schemeClr val="tx1"/>
                </a:solidFill>
              </a:rPr>
              <a:t>), </a:t>
            </a:r>
            <a:r>
              <a:rPr lang="it-IT" dirty="0">
                <a:solidFill>
                  <a:schemeClr val="tx1"/>
                </a:solidFill>
              </a:rPr>
              <a:t>ma pure su </a:t>
            </a:r>
            <a:r>
              <a:rPr lang="it-IT" sz="2000" dirty="0">
                <a:solidFill>
                  <a:schemeClr val="tx1"/>
                </a:solidFill>
                <a:hlinkClick r:id="rId8" tooltip="Ì"/>
              </a:rPr>
              <a:t>ì</a:t>
            </a:r>
            <a:r>
              <a:rPr lang="it-IT" sz="2000" dirty="0">
                <a:solidFill>
                  <a:schemeClr val="tx1"/>
                </a:solidFill>
              </a:rPr>
              <a:t> e </a:t>
            </a:r>
            <a:r>
              <a:rPr lang="it-IT" sz="2000" dirty="0">
                <a:solidFill>
                  <a:schemeClr val="tx1"/>
                </a:solidFill>
                <a:hlinkClick r:id="rId9" tooltip="Ù"/>
              </a:rPr>
              <a:t>ù</a:t>
            </a:r>
            <a:r>
              <a:rPr lang="it-IT" sz="2000" dirty="0">
                <a:solidFill>
                  <a:schemeClr val="tx1"/>
                </a:solidFill>
              </a:rPr>
              <a:t> </a:t>
            </a:r>
            <a:r>
              <a:rPr lang="it-IT" dirty="0">
                <a:solidFill>
                  <a:schemeClr val="tx1"/>
                </a:solidFill>
              </a:rPr>
              <a:t>, vocali «chiuse»</a:t>
            </a:r>
          </a:p>
          <a:p>
            <a:pPr>
              <a:buFont typeface="Arial" pitchFamily="34" charset="0"/>
              <a:buChar char="•"/>
            </a:pPr>
            <a:r>
              <a:rPr lang="it-IT" dirty="0">
                <a:solidFill>
                  <a:schemeClr val="tx1"/>
                </a:solidFill>
                <a:hlinkClick r:id="rId10" tooltip="Accento acuto"/>
              </a:rPr>
              <a:t> accento acuto</a:t>
            </a:r>
            <a:r>
              <a:rPr lang="it-IT" dirty="0">
                <a:solidFill>
                  <a:schemeClr val="tx1"/>
                </a:solidFill>
              </a:rPr>
              <a:t> </a:t>
            </a:r>
            <a:r>
              <a:rPr lang="it-IT" dirty="0">
                <a:solidFill>
                  <a:srgbClr val="C00000"/>
                </a:solidFill>
              </a:rPr>
              <a:t>( ´ )</a:t>
            </a:r>
            <a:r>
              <a:rPr lang="it-IT" dirty="0">
                <a:solidFill>
                  <a:schemeClr val="tx1"/>
                </a:solidFill>
              </a:rPr>
              <a:t>, CHE segnala i suoni vocalici dal timbro più chiuso: </a:t>
            </a:r>
            <a:r>
              <a:rPr lang="it-IT" sz="2000" dirty="0" err="1">
                <a:solidFill>
                  <a:schemeClr val="tx1"/>
                </a:solidFill>
                <a:hlinkClick r:id="rId11" tooltip="É"/>
              </a:rPr>
              <a:t>é</a:t>
            </a:r>
            <a:r>
              <a:rPr lang="it-IT" sz="2000" dirty="0">
                <a:solidFill>
                  <a:schemeClr val="tx1"/>
                </a:solidFill>
              </a:rPr>
              <a:t> (</a:t>
            </a:r>
            <a:r>
              <a:rPr lang="it-IT" sz="2000" dirty="0">
                <a:solidFill>
                  <a:schemeClr val="tx1"/>
                </a:solidFill>
                <a:hlinkClick r:id="rId12" tooltip="/e/"/>
              </a:rPr>
              <a:t>/e/</a:t>
            </a:r>
            <a:r>
              <a:rPr lang="it-IT" sz="2000" dirty="0">
                <a:solidFill>
                  <a:schemeClr val="tx1"/>
                </a:solidFill>
              </a:rPr>
              <a:t>) e </a:t>
            </a:r>
            <a:r>
              <a:rPr lang="it-IT" sz="2000" dirty="0">
                <a:solidFill>
                  <a:schemeClr val="tx1"/>
                </a:solidFill>
                <a:hlinkClick r:id="rId13" tooltip="Ó"/>
              </a:rPr>
              <a:t>ó</a:t>
            </a:r>
            <a:r>
              <a:rPr lang="it-IT" sz="2000" dirty="0">
                <a:solidFill>
                  <a:schemeClr val="tx1"/>
                </a:solidFill>
              </a:rPr>
              <a:t> (</a:t>
            </a:r>
            <a:r>
              <a:rPr lang="it-IT" sz="2000" dirty="0">
                <a:solidFill>
                  <a:schemeClr val="tx1"/>
                </a:solidFill>
                <a:hlinkClick r:id="rId14" tooltip="/o/"/>
              </a:rPr>
              <a:t>/o/</a:t>
            </a:r>
            <a:r>
              <a:rPr lang="it-IT" sz="2000" dirty="0">
                <a:solidFill>
                  <a:schemeClr val="tx1"/>
                </a:solidFill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it-IT" dirty="0">
                <a:solidFill>
                  <a:schemeClr val="tx1"/>
                </a:solidFill>
                <a:hlinkClick r:id="rId15" tooltip="Circonflesso"/>
              </a:rPr>
              <a:t> (accento) circonflesso</a:t>
            </a:r>
            <a:r>
              <a:rPr lang="it-IT" dirty="0">
                <a:solidFill>
                  <a:schemeClr val="tx1"/>
                </a:solidFill>
              </a:rPr>
              <a:t> </a:t>
            </a:r>
            <a:r>
              <a:rPr lang="it-IT" dirty="0">
                <a:solidFill>
                  <a:srgbClr val="C00000"/>
                </a:solidFill>
              </a:rPr>
              <a:t>( ˆ )</a:t>
            </a:r>
            <a:r>
              <a:rPr lang="it-IT" dirty="0">
                <a:solidFill>
                  <a:schemeClr val="tx1"/>
                </a:solidFill>
              </a:rPr>
              <a:t>, che serve solo ad indicare la </a:t>
            </a:r>
            <a:r>
              <a:rPr lang="it-IT" dirty="0">
                <a:solidFill>
                  <a:schemeClr val="tx1"/>
                </a:solidFill>
                <a:hlinkClick r:id="rId16" tooltip="Contrazione (linguistica)"/>
              </a:rPr>
              <a:t>contrazione</a:t>
            </a:r>
            <a:r>
              <a:rPr lang="it-IT" dirty="0">
                <a:solidFill>
                  <a:schemeClr val="tx1"/>
                </a:solidFill>
              </a:rPr>
              <a:t> di una parola.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CDC13-F1F6-4ADB-94CA-262E30FF2897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/>
              <a:t>Accenti &amp; Apostrofi : </a:t>
            </a:r>
            <a:br>
              <a:rPr lang="it-IT" i="1" dirty="0"/>
            </a:br>
            <a:r>
              <a:rPr lang="it-IT" dirty="0"/>
              <a:t>istruzioni per l’uso</a:t>
            </a:r>
          </a:p>
        </p:txBody>
      </p:sp>
      <p:pic>
        <p:nvPicPr>
          <p:cNvPr id="6" name="Immagine 5" descr="images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179512" y="5301208"/>
            <a:ext cx="2304256" cy="13417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Immagine 6" descr="images (1).jpg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179512" y="3862285"/>
            <a:ext cx="2340260" cy="13792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Immagine 7" descr="come_si_scrive_gli_accenti.jpg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143508" y="2276872"/>
            <a:ext cx="2376264" cy="15854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>
          <a:xfrm>
            <a:off x="2915816" y="2636912"/>
            <a:ext cx="6048672" cy="374441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it-IT" dirty="0">
                <a:solidFill>
                  <a:schemeClr val="tx1"/>
                </a:solidFill>
              </a:rPr>
              <a:t>Anche Nella lingua </a:t>
            </a:r>
            <a:r>
              <a:rPr lang="it-IT" dirty="0" err="1">
                <a:solidFill>
                  <a:schemeClr val="tx1"/>
                </a:solidFill>
              </a:rPr>
              <a:t>napolitana</a:t>
            </a:r>
            <a:r>
              <a:rPr lang="it-IT" dirty="0">
                <a:solidFill>
                  <a:schemeClr val="tx1"/>
                </a:solidFill>
              </a:rPr>
              <a:t> – come si e’ visto – </a:t>
            </a:r>
            <a:r>
              <a:rPr lang="it-IT" dirty="0">
                <a:solidFill>
                  <a:srgbClr val="C00000"/>
                </a:solidFill>
              </a:rPr>
              <a:t>le parole richiedono l’apposizione dell’accento grafico solo in pochi casi.</a:t>
            </a:r>
            <a:r>
              <a:rPr lang="it-IT" dirty="0">
                <a:solidFill>
                  <a:schemeClr val="tx1"/>
                </a:solidFill>
              </a:rPr>
              <a:t> </a:t>
            </a:r>
          </a:p>
          <a:p>
            <a:r>
              <a:rPr lang="it-IT" dirty="0">
                <a:solidFill>
                  <a:schemeClr val="tx1"/>
                </a:solidFill>
              </a:rPr>
              <a:t>Viceversa, consultare un dizionario Napolitano può  talvolta aiutarci – grazie all’indicazione degli </a:t>
            </a:r>
            <a:r>
              <a:rPr lang="it-IT" dirty="0">
                <a:solidFill>
                  <a:srgbClr val="C00000"/>
                </a:solidFill>
              </a:rPr>
              <a:t>accenti gravi o acuti sulle vocali toniche </a:t>
            </a:r>
            <a:r>
              <a:rPr lang="it-IT" dirty="0">
                <a:solidFill>
                  <a:schemeClr val="tx1"/>
                </a:solidFill>
              </a:rPr>
              <a:t>– a pronunciarle correttamente, ossia con </a:t>
            </a:r>
            <a:r>
              <a:rPr lang="it-IT" dirty="0">
                <a:solidFill>
                  <a:srgbClr val="C00000"/>
                </a:solidFill>
              </a:rPr>
              <a:t>suono chiuso oppure aperto. </a:t>
            </a:r>
          </a:p>
          <a:p>
            <a:r>
              <a:rPr lang="it-IT" dirty="0">
                <a:solidFill>
                  <a:schemeClr val="tx1"/>
                </a:solidFill>
              </a:rPr>
              <a:t>Accenti ed apostrofi, </a:t>
            </a:r>
            <a:r>
              <a:rPr lang="it-IT" dirty="0" err="1">
                <a:solidFill>
                  <a:schemeClr val="tx1"/>
                </a:solidFill>
              </a:rPr>
              <a:t>per</a:t>
            </a:r>
            <a:r>
              <a:rPr lang="it-IT" dirty="0" err="1">
                <a:solidFill>
                  <a:schemeClr val="tx1"/>
                </a:solidFill>
                <a:latin typeface="Georgia"/>
                <a:cs typeface="Arial"/>
              </a:rPr>
              <a:t>Ò</a:t>
            </a:r>
            <a:r>
              <a:rPr lang="it-IT" dirty="0">
                <a:solidFill>
                  <a:schemeClr val="tx1"/>
                </a:solidFill>
                <a:latin typeface="Georgia"/>
                <a:cs typeface="Arial"/>
              </a:rPr>
              <a:t>, sono utilizzati anche per segnalare  </a:t>
            </a:r>
            <a:r>
              <a:rPr lang="it-IT" dirty="0">
                <a:solidFill>
                  <a:srgbClr val="C00000"/>
                </a:solidFill>
                <a:latin typeface="Georgia"/>
                <a:cs typeface="Arial"/>
              </a:rPr>
              <a:t>fenomeni di modificazione delle parole, </a:t>
            </a:r>
            <a:r>
              <a:rPr lang="it-IT" dirty="0">
                <a:solidFill>
                  <a:schemeClr val="tx1"/>
                </a:solidFill>
                <a:latin typeface="Georgia"/>
                <a:cs typeface="Arial"/>
              </a:rPr>
              <a:t>come </a:t>
            </a:r>
            <a:r>
              <a:rPr lang="it-IT" sz="1900" dirty="0">
                <a:solidFill>
                  <a:schemeClr val="tx1"/>
                </a:solidFill>
                <a:latin typeface="Georgia"/>
                <a:cs typeface="Arial"/>
              </a:rPr>
              <a:t>l’</a:t>
            </a:r>
            <a:r>
              <a:rPr lang="it-IT" sz="1900" i="1" dirty="0">
                <a:solidFill>
                  <a:schemeClr val="tx1"/>
                </a:solidFill>
                <a:latin typeface="Georgia"/>
                <a:cs typeface="Arial"/>
              </a:rPr>
              <a:t>aferesi</a:t>
            </a:r>
            <a:r>
              <a:rPr lang="it-IT" sz="1900" dirty="0">
                <a:solidFill>
                  <a:schemeClr val="tx1"/>
                </a:solidFill>
                <a:latin typeface="Georgia"/>
                <a:cs typeface="Arial"/>
              </a:rPr>
              <a:t>, l’</a:t>
            </a:r>
            <a:r>
              <a:rPr lang="it-IT" sz="1900" i="1" dirty="0">
                <a:solidFill>
                  <a:schemeClr val="tx1"/>
                </a:solidFill>
                <a:latin typeface="Georgia"/>
                <a:cs typeface="Arial"/>
              </a:rPr>
              <a:t>elisione</a:t>
            </a:r>
            <a:r>
              <a:rPr lang="it-IT" sz="1900" dirty="0">
                <a:solidFill>
                  <a:schemeClr val="tx1"/>
                </a:solidFill>
                <a:latin typeface="Georgia"/>
                <a:cs typeface="Arial"/>
              </a:rPr>
              <a:t> e l’</a:t>
            </a:r>
            <a:r>
              <a:rPr lang="it-IT" sz="1900" i="1" dirty="0">
                <a:solidFill>
                  <a:schemeClr val="tx1"/>
                </a:solidFill>
                <a:latin typeface="Georgia"/>
                <a:cs typeface="Arial"/>
              </a:rPr>
              <a:t>apocope</a:t>
            </a:r>
            <a:r>
              <a:rPr lang="it-IT" sz="1900" dirty="0">
                <a:solidFill>
                  <a:schemeClr val="tx1"/>
                </a:solidFill>
                <a:latin typeface="Georgia"/>
                <a:cs typeface="Arial"/>
              </a:rPr>
              <a:t>.</a:t>
            </a:r>
            <a:endParaRPr lang="it-IT" sz="1900" dirty="0">
              <a:solidFill>
                <a:schemeClr val="tx1"/>
              </a:solidFill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CDC13-F1F6-4ADB-94CA-262E30FF2897}" type="slidenum">
              <a:rPr lang="it-IT" smtClean="0"/>
              <a:pPr/>
              <a:t>4</a:t>
            </a:fld>
            <a:endParaRPr lang="it-IT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/>
              <a:t>Accenti &amp; Apostrofi : </a:t>
            </a:r>
            <a:br>
              <a:rPr lang="it-IT" i="1" dirty="0"/>
            </a:br>
            <a:r>
              <a:rPr lang="it-IT" dirty="0"/>
              <a:t>istruzioni per l’uso</a:t>
            </a:r>
          </a:p>
        </p:txBody>
      </p:sp>
      <p:pic>
        <p:nvPicPr>
          <p:cNvPr id="7" name="Immagine 6" descr="080820105684_672-458_resiz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2348880"/>
            <a:ext cx="2745083" cy="23762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Immagine 7" descr="downloa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4725144"/>
            <a:ext cx="2745083" cy="17281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>
          <a:xfrm>
            <a:off x="2338374" y="2564904"/>
            <a:ext cx="6625568" cy="381642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Font typeface="Arial" pitchFamily="34" charset="0"/>
              <a:buChar char="•"/>
            </a:pPr>
            <a:r>
              <a:rPr lang="it-IT" dirty="0">
                <a:solidFill>
                  <a:schemeClr val="tx1"/>
                </a:solidFill>
              </a:rPr>
              <a:t> La vocale </a:t>
            </a:r>
            <a:r>
              <a:rPr lang="it-IT" sz="2000" dirty="0">
                <a:solidFill>
                  <a:srgbClr val="FF0000"/>
                </a:solidFill>
              </a:rPr>
              <a:t>/a/</a:t>
            </a:r>
            <a:r>
              <a:rPr lang="it-IT" dirty="0">
                <a:solidFill>
                  <a:schemeClr val="tx1"/>
                </a:solidFill>
              </a:rPr>
              <a:t> ha quasi sempre un suono aperto e largo, indicato da </a:t>
            </a:r>
            <a:r>
              <a:rPr lang="it-IT" sz="1800" dirty="0">
                <a:solidFill>
                  <a:srgbClr val="C00000"/>
                </a:solidFill>
              </a:rPr>
              <a:t>accento grave </a:t>
            </a:r>
            <a:r>
              <a:rPr lang="it-IT" sz="1800" i="1" dirty="0">
                <a:solidFill>
                  <a:srgbClr val="C00000"/>
                </a:solidFill>
              </a:rPr>
              <a:t>(</a:t>
            </a:r>
            <a:r>
              <a:rPr lang="it-IT" sz="1800" i="1" dirty="0">
                <a:solidFill>
                  <a:srgbClr val="C00000"/>
                </a:solidFill>
                <a:latin typeface="Georgia"/>
              </a:rPr>
              <a:t>À)</a:t>
            </a:r>
            <a:r>
              <a:rPr lang="it-IT" dirty="0">
                <a:solidFill>
                  <a:srgbClr val="C00000"/>
                </a:solidFill>
                <a:latin typeface="Georgia"/>
              </a:rPr>
              <a:t>. </a:t>
            </a:r>
            <a:r>
              <a:rPr lang="it-IT" dirty="0">
                <a:solidFill>
                  <a:schemeClr val="tx1"/>
                </a:solidFill>
                <a:latin typeface="Georgia"/>
              </a:rPr>
              <a:t>Lo si usa solo in alcuni casi, per evidenziare la vocale finale accentata di una parola tronca di almeno due sillabe (</a:t>
            </a:r>
            <a:r>
              <a:rPr lang="it-IT" dirty="0">
                <a:solidFill>
                  <a:schemeClr val="tx1"/>
                </a:solidFill>
                <a:latin typeface="Georgia"/>
                <a:sym typeface="Wingdings" pitchFamily="2" charset="2"/>
              </a:rPr>
              <a:t> es.: </a:t>
            </a:r>
            <a:r>
              <a:rPr lang="it-IT" i="1" dirty="0" err="1">
                <a:solidFill>
                  <a:schemeClr val="tx1"/>
                </a:solidFill>
                <a:latin typeface="Georgia"/>
                <a:sym typeface="Wingdings" pitchFamily="2" charset="2"/>
              </a:rPr>
              <a:t>mammÀ</a:t>
            </a:r>
            <a:r>
              <a:rPr lang="it-IT" i="1" dirty="0">
                <a:solidFill>
                  <a:schemeClr val="tx1"/>
                </a:solidFill>
                <a:latin typeface="Georgia"/>
                <a:sym typeface="Wingdings" pitchFamily="2" charset="2"/>
              </a:rPr>
              <a:t>, </a:t>
            </a:r>
            <a:r>
              <a:rPr lang="it-IT" i="1" dirty="0" err="1">
                <a:solidFill>
                  <a:schemeClr val="tx1"/>
                </a:solidFill>
                <a:latin typeface="Georgia"/>
                <a:sym typeface="Wingdings" pitchFamily="2" charset="2"/>
              </a:rPr>
              <a:t>sunnÀ</a:t>
            </a:r>
            <a:r>
              <a:rPr lang="it-IT" i="1" dirty="0">
                <a:solidFill>
                  <a:schemeClr val="tx1"/>
                </a:solidFill>
                <a:latin typeface="Georgia"/>
                <a:sym typeface="Wingdings" pitchFamily="2" charset="2"/>
              </a:rPr>
              <a:t>, </a:t>
            </a:r>
            <a:r>
              <a:rPr lang="it-IT" i="1" dirty="0" err="1">
                <a:solidFill>
                  <a:schemeClr val="tx1"/>
                </a:solidFill>
                <a:latin typeface="Georgia"/>
                <a:sym typeface="Wingdings" pitchFamily="2" charset="2"/>
              </a:rPr>
              <a:t>cammenÀ</a:t>
            </a:r>
            <a:r>
              <a:rPr lang="it-IT" dirty="0">
                <a:solidFill>
                  <a:schemeClr val="tx1"/>
                </a:solidFill>
                <a:latin typeface="Georgia"/>
                <a:sym typeface="Wingdings" pitchFamily="2" charset="2"/>
              </a:rPr>
              <a:t>, ecc.)</a:t>
            </a:r>
          </a:p>
          <a:p>
            <a:pPr>
              <a:buFont typeface="Arial" pitchFamily="34" charset="0"/>
              <a:buChar char="•"/>
            </a:pPr>
            <a:r>
              <a:rPr lang="it-IT" dirty="0">
                <a:solidFill>
                  <a:schemeClr val="tx1"/>
                </a:solidFill>
                <a:latin typeface="Georgia"/>
                <a:sym typeface="Wingdings" pitchFamily="2" charset="2"/>
              </a:rPr>
              <a:t> le vocali </a:t>
            </a:r>
            <a:r>
              <a:rPr lang="it-IT" sz="1800" dirty="0">
                <a:solidFill>
                  <a:srgbClr val="C00000"/>
                </a:solidFill>
                <a:latin typeface="Georgia"/>
                <a:sym typeface="Wingdings" pitchFamily="2" charset="2"/>
              </a:rPr>
              <a:t>/e/</a:t>
            </a:r>
            <a:r>
              <a:rPr lang="it-IT" sz="1800" dirty="0">
                <a:solidFill>
                  <a:schemeClr val="tx1"/>
                </a:solidFill>
                <a:latin typeface="Georgia"/>
                <a:sym typeface="Wingdings" pitchFamily="2" charset="2"/>
              </a:rPr>
              <a:t> </a:t>
            </a:r>
            <a:r>
              <a:rPr lang="it-IT" dirty="0">
                <a:solidFill>
                  <a:schemeClr val="tx1"/>
                </a:solidFill>
                <a:latin typeface="Georgia"/>
                <a:sym typeface="Wingdings" pitchFamily="2" charset="2"/>
              </a:rPr>
              <a:t>ed </a:t>
            </a:r>
            <a:r>
              <a:rPr lang="it-IT" sz="1800" dirty="0">
                <a:solidFill>
                  <a:srgbClr val="C00000"/>
                </a:solidFill>
                <a:latin typeface="Georgia"/>
                <a:sym typeface="Wingdings" pitchFamily="2" charset="2"/>
              </a:rPr>
              <a:t>/o/</a:t>
            </a:r>
            <a:r>
              <a:rPr lang="it-IT" dirty="0">
                <a:solidFill>
                  <a:schemeClr val="tx1"/>
                </a:solidFill>
                <a:latin typeface="Georgia"/>
                <a:sym typeface="Wingdings" pitchFamily="2" charset="2"/>
              </a:rPr>
              <a:t>possono essere scritte sia con l’ </a:t>
            </a:r>
            <a:r>
              <a:rPr lang="it-IT" sz="1800" dirty="0">
                <a:solidFill>
                  <a:srgbClr val="C00000"/>
                </a:solidFill>
                <a:latin typeface="Georgia"/>
                <a:sym typeface="Wingdings" pitchFamily="2" charset="2"/>
              </a:rPr>
              <a:t>accento grave (</a:t>
            </a:r>
            <a:r>
              <a:rPr lang="it-IT" sz="1800" i="1" dirty="0">
                <a:solidFill>
                  <a:srgbClr val="C00000"/>
                </a:solidFill>
                <a:latin typeface="Georgia"/>
                <a:sym typeface="Wingdings" pitchFamily="2" charset="2"/>
              </a:rPr>
              <a:t>È – Ò</a:t>
            </a:r>
            <a:r>
              <a:rPr lang="it-IT" sz="1800" dirty="0">
                <a:solidFill>
                  <a:srgbClr val="C00000"/>
                </a:solidFill>
                <a:latin typeface="Georgia"/>
                <a:sym typeface="Wingdings" pitchFamily="2" charset="2"/>
              </a:rPr>
              <a:t>) </a:t>
            </a:r>
            <a:r>
              <a:rPr lang="it-IT" dirty="0">
                <a:solidFill>
                  <a:schemeClr val="tx1"/>
                </a:solidFill>
                <a:latin typeface="Georgia"/>
                <a:sym typeface="Wingdings" pitchFamily="2" charset="2"/>
              </a:rPr>
              <a:t>quando hanno suono aperto ( es.: </a:t>
            </a:r>
            <a:r>
              <a:rPr lang="it-IT" i="1" dirty="0">
                <a:solidFill>
                  <a:schemeClr val="tx1"/>
                </a:solidFill>
                <a:latin typeface="Georgia"/>
                <a:sym typeface="Wingdings" pitchFamily="2" charset="2"/>
              </a:rPr>
              <a:t>RAFÈ, </a:t>
            </a:r>
            <a:r>
              <a:rPr lang="it-IT" i="1" dirty="0" err="1">
                <a:solidFill>
                  <a:schemeClr val="tx1"/>
                </a:solidFill>
                <a:latin typeface="Georgia"/>
                <a:sym typeface="Wingdings" pitchFamily="2" charset="2"/>
              </a:rPr>
              <a:t>FRANCISCHiÈ</a:t>
            </a:r>
            <a:r>
              <a:rPr lang="it-IT" i="1" dirty="0">
                <a:solidFill>
                  <a:schemeClr val="tx1"/>
                </a:solidFill>
                <a:latin typeface="Georgia"/>
                <a:sym typeface="Wingdings" pitchFamily="2" charset="2"/>
              </a:rPr>
              <a:t>, TOTÒ, PIRCIÒ, </a:t>
            </a:r>
            <a:r>
              <a:rPr lang="it-IT" dirty="0">
                <a:solidFill>
                  <a:schemeClr val="tx1"/>
                </a:solidFill>
                <a:latin typeface="Georgia"/>
                <a:sym typeface="Wingdings" pitchFamily="2" charset="2"/>
              </a:rPr>
              <a:t>ECC.), SIA CON QUELLO </a:t>
            </a:r>
            <a:r>
              <a:rPr lang="it-IT" sz="1800" dirty="0">
                <a:solidFill>
                  <a:srgbClr val="C00000"/>
                </a:solidFill>
                <a:latin typeface="Georgia"/>
                <a:sym typeface="Wingdings" pitchFamily="2" charset="2"/>
              </a:rPr>
              <a:t>ACUTO (</a:t>
            </a:r>
            <a:r>
              <a:rPr lang="it-IT" sz="1800" i="1" dirty="0">
                <a:solidFill>
                  <a:srgbClr val="C00000"/>
                </a:solidFill>
                <a:latin typeface="Georgia"/>
                <a:sym typeface="Wingdings" pitchFamily="2" charset="2"/>
              </a:rPr>
              <a:t>É – Ó</a:t>
            </a:r>
            <a:r>
              <a:rPr lang="it-IT" sz="1800" dirty="0">
                <a:solidFill>
                  <a:srgbClr val="C00000"/>
                </a:solidFill>
                <a:latin typeface="Georgia"/>
                <a:sym typeface="Wingdings" pitchFamily="2" charset="2"/>
              </a:rPr>
              <a:t>) </a:t>
            </a:r>
            <a:r>
              <a:rPr lang="it-IT" dirty="0">
                <a:solidFill>
                  <a:schemeClr val="tx1"/>
                </a:solidFill>
                <a:latin typeface="Georgia"/>
                <a:sym typeface="Wingdings" pitchFamily="2" charset="2"/>
              </a:rPr>
              <a:t>QUANDO HANNO SUONO CHIUSO (  ES.: </a:t>
            </a:r>
            <a:r>
              <a:rPr lang="it-IT" i="1" dirty="0">
                <a:solidFill>
                  <a:schemeClr val="tx1"/>
                </a:solidFill>
                <a:latin typeface="Georgia"/>
                <a:sym typeface="Wingdings" pitchFamily="2" charset="2"/>
              </a:rPr>
              <a:t>PECCHÉ, VEDÉ, TENÉ, SALVATÓ, VUÓ, ADDÓ , </a:t>
            </a:r>
            <a:r>
              <a:rPr lang="it-IT" dirty="0">
                <a:solidFill>
                  <a:schemeClr val="tx1"/>
                </a:solidFill>
                <a:latin typeface="Georgia"/>
                <a:sym typeface="Wingdings" pitchFamily="2" charset="2"/>
              </a:rPr>
              <a:t>ECC.). </a:t>
            </a:r>
            <a:endParaRPr lang="it-IT" sz="1800" dirty="0">
              <a:solidFill>
                <a:srgbClr val="C00000"/>
              </a:solidFill>
              <a:latin typeface="Georgia"/>
              <a:sym typeface="Wingdings" pitchFamily="2" charset="2"/>
            </a:endParaRPr>
          </a:p>
          <a:p>
            <a:pPr>
              <a:buFont typeface="Arial" pitchFamily="34" charset="0"/>
              <a:buChar char="•"/>
            </a:pP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CDC13-F1F6-4ADB-94CA-262E30FF2897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/>
              <a:t>Accenti &amp; Apostrofi : </a:t>
            </a:r>
            <a:br>
              <a:rPr lang="it-IT" i="1" dirty="0"/>
            </a:br>
            <a:r>
              <a:rPr lang="it-IT" dirty="0"/>
              <a:t>istruzioni per l’uso</a:t>
            </a:r>
          </a:p>
        </p:txBody>
      </p:sp>
      <p:pic>
        <p:nvPicPr>
          <p:cNvPr id="5" name="Immagine 4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2420888"/>
            <a:ext cx="2158862" cy="187220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Immagine 5" descr="images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4437112"/>
            <a:ext cx="1662965" cy="1800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>
          <a:xfrm>
            <a:off x="2411760" y="2708920"/>
            <a:ext cx="6552728" cy="367240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it-IT" dirty="0">
                <a:solidFill>
                  <a:schemeClr val="tx1"/>
                </a:solidFill>
              </a:rPr>
              <a:t> L’</a:t>
            </a:r>
            <a:r>
              <a:rPr lang="it-IT" sz="2400" dirty="0">
                <a:solidFill>
                  <a:srgbClr val="C00000"/>
                </a:solidFill>
              </a:rPr>
              <a:t>ACCENTO</a:t>
            </a:r>
            <a:r>
              <a:rPr lang="it-IT" dirty="0">
                <a:solidFill>
                  <a:schemeClr val="tx1"/>
                </a:solidFill>
              </a:rPr>
              <a:t> E’ INDICATO talvolta ANCHE SULLE VOCALI TONICHE FINALI DEI </a:t>
            </a:r>
            <a:r>
              <a:rPr lang="it-IT" dirty="0">
                <a:solidFill>
                  <a:srgbClr val="C00000"/>
                </a:solidFill>
              </a:rPr>
              <a:t>DITTONGHI DISCENDENTI</a:t>
            </a:r>
            <a:r>
              <a:rPr lang="it-IT" dirty="0">
                <a:solidFill>
                  <a:schemeClr val="tx1"/>
                </a:solidFill>
              </a:rPr>
              <a:t> (</a:t>
            </a:r>
            <a:r>
              <a:rPr lang="it-IT" i="1" dirty="0">
                <a:solidFill>
                  <a:schemeClr val="tx1"/>
                </a:solidFill>
                <a:sym typeface="Wingdings" pitchFamily="2" charset="2"/>
              </a:rPr>
              <a:t>-I</a:t>
            </a:r>
            <a:r>
              <a:rPr lang="it-IT" i="1" dirty="0">
                <a:solidFill>
                  <a:schemeClr val="tx1"/>
                </a:solidFill>
                <a:latin typeface="Georgia"/>
                <a:sym typeface="Wingdings" pitchFamily="2" charset="2"/>
              </a:rPr>
              <a:t>À -IÉ -UÀ -UÉ –UÓ</a:t>
            </a:r>
            <a:r>
              <a:rPr lang="it-IT" dirty="0">
                <a:solidFill>
                  <a:schemeClr val="tx1"/>
                </a:solidFill>
                <a:latin typeface="Georgia"/>
                <a:sym typeface="Wingdings" pitchFamily="2" charset="2"/>
              </a:rPr>
              <a:t>)</a:t>
            </a:r>
            <a:r>
              <a:rPr lang="it-IT" i="1" dirty="0">
                <a:solidFill>
                  <a:schemeClr val="tx1"/>
                </a:solidFill>
                <a:latin typeface="Georgia"/>
                <a:sym typeface="Wingdings" pitchFamily="2" charset="2"/>
              </a:rPr>
              <a:t> </a:t>
            </a:r>
            <a:r>
              <a:rPr lang="it-IT" dirty="0">
                <a:solidFill>
                  <a:schemeClr val="tx1"/>
                </a:solidFill>
                <a:latin typeface="Georgia"/>
                <a:sym typeface="Wingdings" pitchFamily="2" charset="2"/>
              </a:rPr>
              <a:t> ES.: </a:t>
            </a:r>
            <a:r>
              <a:rPr lang="it-IT" i="1" dirty="0">
                <a:solidFill>
                  <a:schemeClr val="tx1"/>
                </a:solidFill>
                <a:latin typeface="Georgia"/>
                <a:sym typeface="Wingdings" pitchFamily="2" charset="2"/>
              </a:rPr>
              <a:t>GUAGLIÓ, GGIÀ, PAZZIÀ, CHIOVE CHIÓ</a:t>
            </a:r>
            <a:r>
              <a:rPr lang="it-IT" dirty="0">
                <a:solidFill>
                  <a:schemeClr val="tx1"/>
                </a:solidFill>
                <a:latin typeface="Georgia"/>
                <a:sym typeface="Wingdings" pitchFamily="2" charset="2"/>
              </a:rPr>
              <a:t>, ECC. Esse hanno </a:t>
            </a:r>
            <a:r>
              <a:rPr lang="it-IT" dirty="0">
                <a:solidFill>
                  <a:srgbClr val="C00000"/>
                </a:solidFill>
                <a:latin typeface="Georgia"/>
                <a:sym typeface="Wingdings" pitchFamily="2" charset="2"/>
              </a:rPr>
              <a:t>suono stretto</a:t>
            </a:r>
            <a:r>
              <a:rPr lang="it-IT" dirty="0">
                <a:solidFill>
                  <a:schemeClr val="tx1"/>
                </a:solidFill>
                <a:latin typeface="Georgia"/>
                <a:sym typeface="Wingdings" pitchFamily="2" charset="2"/>
              </a:rPr>
              <a:t>, tranne nel caso della /À/.</a:t>
            </a:r>
          </a:p>
          <a:p>
            <a:pPr>
              <a:buFont typeface="Arial" pitchFamily="34" charset="0"/>
              <a:buChar char="•"/>
            </a:pPr>
            <a:endParaRPr lang="it-IT" dirty="0">
              <a:solidFill>
                <a:schemeClr val="tx1"/>
              </a:solidFill>
              <a:latin typeface="Georgia"/>
              <a:sym typeface="Wingdings" pitchFamily="2" charset="2"/>
            </a:endParaRPr>
          </a:p>
          <a:p>
            <a:pPr>
              <a:buFont typeface="Arial" pitchFamily="34" charset="0"/>
              <a:buChar char="•"/>
            </a:pPr>
            <a:r>
              <a:rPr lang="it-IT" dirty="0">
                <a:solidFill>
                  <a:schemeClr val="tx1"/>
                </a:solidFill>
                <a:latin typeface="Georgia"/>
                <a:sym typeface="Wingdings" pitchFamily="2" charset="2"/>
              </a:rPr>
              <a:t> si indica l’accento tonico finale anche su </a:t>
            </a:r>
            <a:r>
              <a:rPr lang="it-IT" sz="1800" dirty="0">
                <a:solidFill>
                  <a:srgbClr val="C00000"/>
                </a:solidFill>
                <a:latin typeface="Georgia"/>
                <a:sym typeface="Wingdings" pitchFamily="2" charset="2"/>
              </a:rPr>
              <a:t>parole </a:t>
            </a:r>
            <a:r>
              <a:rPr lang="it-IT" sz="1800" dirty="0" err="1">
                <a:solidFill>
                  <a:srgbClr val="C00000"/>
                </a:solidFill>
                <a:latin typeface="Georgia"/>
                <a:sym typeface="Wingdings" pitchFamily="2" charset="2"/>
              </a:rPr>
              <a:t>monovocaliche</a:t>
            </a:r>
            <a:r>
              <a:rPr lang="it-IT" sz="1800" dirty="0">
                <a:solidFill>
                  <a:srgbClr val="C00000"/>
                </a:solidFill>
                <a:latin typeface="Georgia"/>
                <a:sym typeface="Wingdings" pitchFamily="2" charset="2"/>
              </a:rPr>
              <a:t> </a:t>
            </a:r>
            <a:r>
              <a:rPr lang="it-IT" dirty="0">
                <a:solidFill>
                  <a:schemeClr val="tx1"/>
                </a:solidFill>
                <a:latin typeface="Georgia"/>
                <a:sym typeface="Wingdings" pitchFamily="2" charset="2"/>
              </a:rPr>
              <a:t>in forma composta ( es.: </a:t>
            </a:r>
            <a:r>
              <a:rPr lang="it-IT" i="1" dirty="0">
                <a:solidFill>
                  <a:schemeClr val="tx1"/>
                </a:solidFill>
                <a:latin typeface="Georgia"/>
                <a:sym typeface="Wingdings" pitchFamily="2" charset="2"/>
              </a:rPr>
              <a:t>blu &gt; </a:t>
            </a:r>
            <a:r>
              <a:rPr lang="it-IT" i="1" dirty="0" err="1">
                <a:solidFill>
                  <a:schemeClr val="tx1"/>
                </a:solidFill>
                <a:latin typeface="Georgia"/>
                <a:sym typeface="Wingdings" pitchFamily="2" charset="2"/>
              </a:rPr>
              <a:t>rossoblÚ</a:t>
            </a:r>
            <a:r>
              <a:rPr lang="it-IT" dirty="0">
                <a:solidFill>
                  <a:schemeClr val="tx1"/>
                </a:solidFill>
                <a:latin typeface="Georgia"/>
                <a:sym typeface="Wingdings" pitchFamily="2" charset="2"/>
              </a:rPr>
              <a:t>),</a:t>
            </a:r>
            <a:r>
              <a:rPr lang="it-IT" i="1" dirty="0">
                <a:solidFill>
                  <a:schemeClr val="tx1"/>
                </a:solidFill>
                <a:latin typeface="Georgia"/>
                <a:sym typeface="Wingdings" pitchFamily="2" charset="2"/>
              </a:rPr>
              <a:t> </a:t>
            </a:r>
            <a:r>
              <a:rPr lang="it-IT" dirty="0">
                <a:solidFill>
                  <a:schemeClr val="tx1"/>
                </a:solidFill>
                <a:latin typeface="Georgia"/>
                <a:sym typeface="Wingdings" pitchFamily="2" charset="2"/>
              </a:rPr>
              <a:t>ma anche semplice, a scopo distintivo, TRATTANDOSI DI PAROLE </a:t>
            </a:r>
          </a:p>
          <a:p>
            <a:pPr>
              <a:buFont typeface="Arial" pitchFamily="34" charset="0"/>
              <a:buChar char="•"/>
            </a:pPr>
            <a:r>
              <a:rPr lang="it-IT" dirty="0">
                <a:solidFill>
                  <a:schemeClr val="tx1"/>
                </a:solidFill>
                <a:latin typeface="Georgia"/>
                <a:sym typeface="Wingdings" pitchFamily="2" charset="2"/>
              </a:rPr>
              <a:t>TRONCHE (es.: </a:t>
            </a:r>
            <a:r>
              <a:rPr lang="it-IT" i="1" dirty="0">
                <a:solidFill>
                  <a:schemeClr val="tx1"/>
                </a:solidFill>
                <a:latin typeface="Georgia"/>
                <a:sym typeface="Wingdings" pitchFamily="2" charset="2"/>
              </a:rPr>
              <a:t>È &lt;est , </a:t>
            </a:r>
          </a:p>
          <a:p>
            <a:pPr>
              <a:buFont typeface="Arial" pitchFamily="34" charset="0"/>
              <a:buChar char="•"/>
            </a:pPr>
            <a:r>
              <a:rPr lang="it-IT" i="1" dirty="0" err="1">
                <a:solidFill>
                  <a:schemeClr val="tx1"/>
                </a:solidFill>
                <a:latin typeface="Georgia"/>
                <a:sym typeface="Wingdings" pitchFamily="2" charset="2"/>
              </a:rPr>
              <a:t>nÉ</a:t>
            </a:r>
            <a:r>
              <a:rPr lang="it-IT" i="1" dirty="0">
                <a:solidFill>
                  <a:schemeClr val="tx1"/>
                </a:solidFill>
                <a:latin typeface="Georgia"/>
                <a:sym typeface="Wingdings" pitchFamily="2" charset="2"/>
              </a:rPr>
              <a:t>&lt; </a:t>
            </a:r>
            <a:r>
              <a:rPr lang="it-IT" i="1" dirty="0" err="1">
                <a:solidFill>
                  <a:schemeClr val="tx1"/>
                </a:solidFill>
                <a:latin typeface="Georgia"/>
                <a:sym typeface="Wingdings" pitchFamily="2" charset="2"/>
              </a:rPr>
              <a:t>nec</a:t>
            </a:r>
            <a:r>
              <a:rPr lang="it-IT" i="1" dirty="0">
                <a:solidFill>
                  <a:schemeClr val="tx1"/>
                </a:solidFill>
                <a:latin typeface="Georgia"/>
                <a:sym typeface="Wingdings" pitchFamily="2" charset="2"/>
              </a:rPr>
              <a:t>, </a:t>
            </a:r>
            <a:r>
              <a:rPr lang="it-IT" i="1" dirty="0" err="1">
                <a:solidFill>
                  <a:schemeClr val="tx1"/>
                </a:solidFill>
                <a:latin typeface="Georgia"/>
                <a:sym typeface="Wingdings" pitchFamily="2" charset="2"/>
              </a:rPr>
              <a:t>sÍ</a:t>
            </a:r>
            <a:r>
              <a:rPr lang="it-IT" i="1" dirty="0">
                <a:solidFill>
                  <a:schemeClr val="tx1"/>
                </a:solidFill>
                <a:latin typeface="Georgia"/>
                <a:sym typeface="Wingdings" pitchFamily="2" charset="2"/>
              </a:rPr>
              <a:t> &lt; sic </a:t>
            </a:r>
            <a:r>
              <a:rPr lang="it-IT" dirty="0">
                <a:solidFill>
                  <a:schemeClr val="tx1"/>
                </a:solidFill>
                <a:latin typeface="Georgia"/>
                <a:sym typeface="Wingdings" pitchFamily="2" charset="2"/>
              </a:rPr>
              <a:t>).</a:t>
            </a:r>
          </a:p>
          <a:p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CDC13-F1F6-4ADB-94CA-262E30FF2897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/>
              <a:t>Accenti &amp; Apostrofi : </a:t>
            </a:r>
            <a:br>
              <a:rPr lang="it-IT" i="1" dirty="0"/>
            </a:br>
            <a:r>
              <a:rPr lang="it-IT" dirty="0"/>
              <a:t>istruzioni per l’uso</a:t>
            </a:r>
          </a:p>
        </p:txBody>
      </p:sp>
      <p:pic>
        <p:nvPicPr>
          <p:cNvPr id="5" name="Immagine 4" descr="images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2276872"/>
            <a:ext cx="2280505" cy="16561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Immagine 5" descr="images (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5" y="3789040"/>
            <a:ext cx="1813185" cy="17281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Immagine 6" descr="images (6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5661248"/>
            <a:ext cx="3124200" cy="9372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>
          <a:xfrm>
            <a:off x="2483768" y="2636912"/>
            <a:ext cx="6480174" cy="374441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it-IT" sz="2000" dirty="0">
                <a:solidFill>
                  <a:srgbClr val="C00000"/>
                </a:solidFill>
              </a:rPr>
              <a:t>il ‘CIRCONFLESSO’ </a:t>
            </a:r>
            <a:r>
              <a:rPr lang="it-IT" dirty="0">
                <a:solidFill>
                  <a:schemeClr val="tx1"/>
                </a:solidFill>
              </a:rPr>
              <a:t>UTILIZZATO NELL’ORTOGRAFIA DEL NAPOLITANO – come si accennava - NON </a:t>
            </a:r>
            <a:r>
              <a:rPr lang="it-IT" dirty="0">
                <a:solidFill>
                  <a:schemeClr val="tx1"/>
                </a:solidFill>
                <a:latin typeface="Georgia"/>
              </a:rPr>
              <a:t>È</a:t>
            </a:r>
            <a:r>
              <a:rPr lang="it-IT" dirty="0">
                <a:solidFill>
                  <a:schemeClr val="tx1"/>
                </a:solidFill>
              </a:rPr>
              <a:t> un vero </a:t>
            </a:r>
            <a:r>
              <a:rPr lang="it-IT" dirty="0" err="1">
                <a:solidFill>
                  <a:schemeClr val="tx1"/>
                </a:solidFill>
              </a:rPr>
              <a:t>ACCENTo</a:t>
            </a:r>
            <a:r>
              <a:rPr lang="it-IT" dirty="0">
                <a:solidFill>
                  <a:schemeClr val="tx1"/>
                </a:solidFill>
              </a:rPr>
              <a:t>, ma il SEGNO GRAFICO CHE indica </a:t>
            </a:r>
            <a:r>
              <a:rPr lang="it-IT" dirty="0">
                <a:solidFill>
                  <a:srgbClr val="C00000"/>
                </a:solidFill>
              </a:rPr>
              <a:t>UNA CONTRAZIONE (</a:t>
            </a:r>
            <a:r>
              <a:rPr lang="it-IT" i="1" dirty="0">
                <a:solidFill>
                  <a:srgbClr val="C00000"/>
                </a:solidFill>
              </a:rPr>
              <a:t>crasi)</a:t>
            </a:r>
            <a:r>
              <a:rPr lang="it-IT" dirty="0">
                <a:solidFill>
                  <a:schemeClr val="tx1"/>
                </a:solidFill>
              </a:rPr>
              <a:t>.     </a:t>
            </a:r>
            <a:r>
              <a:rPr lang="it-IT" dirty="0" err="1">
                <a:solidFill>
                  <a:schemeClr val="tx1"/>
                </a:solidFill>
              </a:rPr>
              <a:t>ESSa</a:t>
            </a:r>
            <a:r>
              <a:rPr lang="it-IT" dirty="0">
                <a:solidFill>
                  <a:schemeClr val="tx1"/>
                </a:solidFill>
              </a:rPr>
              <a:t> PU</a:t>
            </a:r>
            <a:r>
              <a:rPr lang="it-IT" dirty="0">
                <a:solidFill>
                  <a:schemeClr val="tx1"/>
                </a:solidFill>
                <a:latin typeface="Georgia"/>
              </a:rPr>
              <a:t>Ó ESSERE IL RISULTATO di: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t-IT" sz="1800" dirty="0">
                <a:solidFill>
                  <a:srgbClr val="C00000"/>
                </a:solidFill>
                <a:latin typeface="Georgia"/>
              </a:rPr>
              <a:t>forma accorciata d’un verbo </a:t>
            </a:r>
            <a:r>
              <a:rPr lang="it-IT" dirty="0">
                <a:solidFill>
                  <a:schemeClr val="tx1"/>
                </a:solidFill>
                <a:latin typeface="Georgia"/>
              </a:rPr>
              <a:t>(</a:t>
            </a:r>
            <a:r>
              <a:rPr lang="it-IT" dirty="0">
                <a:solidFill>
                  <a:schemeClr val="tx1"/>
                </a:solidFill>
                <a:latin typeface="Georgia"/>
                <a:sym typeface="Wingdings" pitchFamily="2" charset="2"/>
              </a:rPr>
              <a:t> es.: </a:t>
            </a:r>
            <a:r>
              <a:rPr lang="it-IT" i="1" dirty="0" err="1">
                <a:solidFill>
                  <a:schemeClr val="tx1"/>
                </a:solidFill>
                <a:latin typeface="Georgia"/>
                <a:sym typeface="Wingdings" pitchFamily="2" charset="2"/>
              </a:rPr>
              <a:t>Êvamo</a:t>
            </a:r>
            <a:r>
              <a:rPr lang="it-IT" i="1" dirty="0">
                <a:solidFill>
                  <a:schemeClr val="tx1"/>
                </a:solidFill>
                <a:latin typeface="Georgia"/>
                <a:sym typeface="Wingdings" pitchFamily="2" charset="2"/>
              </a:rPr>
              <a:t> &lt; avevamo) </a:t>
            </a:r>
            <a:endParaRPr lang="it-IT" dirty="0">
              <a:solidFill>
                <a:schemeClr val="tx1"/>
              </a:solidFill>
              <a:latin typeface="Georgia"/>
              <a:sym typeface="Wingdings" pitchFamily="2" charset="2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it-IT" sz="1800" dirty="0">
                <a:solidFill>
                  <a:srgbClr val="C00000"/>
                </a:solidFill>
                <a:latin typeface="Georgia"/>
                <a:sym typeface="Wingdings" pitchFamily="2" charset="2"/>
              </a:rPr>
              <a:t>simbiosi vocalica </a:t>
            </a:r>
            <a:r>
              <a:rPr lang="it-IT" dirty="0">
                <a:solidFill>
                  <a:schemeClr val="tx1"/>
                </a:solidFill>
                <a:latin typeface="Georgia"/>
                <a:sym typeface="Wingdings" pitchFamily="2" charset="2"/>
              </a:rPr>
              <a:t>( es.:</a:t>
            </a:r>
            <a:r>
              <a:rPr lang="it-IT" i="1" dirty="0" err="1">
                <a:solidFill>
                  <a:schemeClr val="tx1"/>
                </a:solidFill>
                <a:latin typeface="Georgia"/>
                <a:sym typeface="Wingdings" pitchFamily="2" charset="2"/>
              </a:rPr>
              <a:t>lietto</a:t>
            </a:r>
            <a:r>
              <a:rPr lang="it-IT" i="1" dirty="0">
                <a:solidFill>
                  <a:schemeClr val="tx1"/>
                </a:solidFill>
                <a:latin typeface="Georgia"/>
                <a:sym typeface="Wingdings" pitchFamily="2" charset="2"/>
              </a:rPr>
              <a:t> </a:t>
            </a:r>
            <a:r>
              <a:rPr lang="it-IT" i="1" dirty="0" err="1">
                <a:solidFill>
                  <a:schemeClr val="tx1"/>
                </a:solidFill>
                <a:latin typeface="Georgia"/>
                <a:sym typeface="Wingdings" pitchFamily="2" charset="2"/>
              </a:rPr>
              <a:t>Âttone</a:t>
            </a:r>
            <a:r>
              <a:rPr lang="it-IT" i="1" dirty="0">
                <a:solidFill>
                  <a:schemeClr val="tx1"/>
                </a:solidFill>
                <a:latin typeface="Georgia"/>
                <a:sym typeface="Wingdings" pitchFamily="2" charset="2"/>
              </a:rPr>
              <a:t> &gt; </a:t>
            </a:r>
            <a:r>
              <a:rPr lang="it-IT" i="1" dirty="0" err="1">
                <a:solidFill>
                  <a:schemeClr val="tx1"/>
                </a:solidFill>
                <a:latin typeface="Georgia"/>
                <a:sym typeface="Wingdings" pitchFamily="2" charset="2"/>
              </a:rPr>
              <a:t>lietto</a:t>
            </a:r>
            <a:r>
              <a:rPr lang="it-IT" i="1" dirty="0">
                <a:solidFill>
                  <a:schemeClr val="tx1"/>
                </a:solidFill>
                <a:latin typeface="Georgia"/>
                <a:sym typeface="Wingdings" pitchFamily="2" charset="2"/>
              </a:rPr>
              <a:t> ’e </a:t>
            </a:r>
            <a:r>
              <a:rPr lang="it-IT" i="1" dirty="0" err="1">
                <a:solidFill>
                  <a:schemeClr val="tx1"/>
                </a:solidFill>
                <a:latin typeface="Georgia"/>
                <a:sym typeface="Wingdings" pitchFamily="2" charset="2"/>
              </a:rPr>
              <a:t>attone</a:t>
            </a:r>
            <a:r>
              <a:rPr lang="it-IT" i="1" dirty="0">
                <a:solidFill>
                  <a:schemeClr val="tx1"/>
                </a:solidFill>
                <a:latin typeface="Georgia"/>
                <a:sym typeface="Wingdings" pitchFamily="2" charset="2"/>
              </a:rPr>
              <a:t>; luna </a:t>
            </a:r>
            <a:r>
              <a:rPr lang="it-IT" i="1" dirty="0" err="1">
                <a:solidFill>
                  <a:schemeClr val="tx1"/>
                </a:solidFill>
                <a:latin typeface="Georgia"/>
                <a:sym typeface="Wingdings" pitchFamily="2" charset="2"/>
              </a:rPr>
              <a:t>Ârgiento</a:t>
            </a:r>
            <a:r>
              <a:rPr lang="it-IT" i="1" dirty="0">
                <a:solidFill>
                  <a:schemeClr val="tx1"/>
                </a:solidFill>
                <a:latin typeface="Georgia"/>
                <a:sym typeface="Wingdings" pitchFamily="2" charset="2"/>
              </a:rPr>
              <a:t> &gt; luna ’e </a:t>
            </a:r>
            <a:r>
              <a:rPr lang="it-IT" i="1" dirty="0" err="1">
                <a:solidFill>
                  <a:schemeClr val="tx1"/>
                </a:solidFill>
                <a:latin typeface="Georgia"/>
                <a:sym typeface="Wingdings" pitchFamily="2" charset="2"/>
              </a:rPr>
              <a:t>argiento</a:t>
            </a:r>
            <a:r>
              <a:rPr lang="it-IT" i="1" dirty="0">
                <a:solidFill>
                  <a:schemeClr val="tx1"/>
                </a:solidFill>
                <a:latin typeface="Georgia"/>
                <a:sym typeface="Wingdings" pitchFamily="2" charset="2"/>
              </a:rPr>
              <a:t>…).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t-IT" sz="1800" dirty="0">
                <a:solidFill>
                  <a:srgbClr val="C00000"/>
                </a:solidFill>
                <a:latin typeface="Georgia"/>
                <a:sym typeface="Wingdings" pitchFamily="2" charset="2"/>
              </a:rPr>
              <a:t>Contrazione delle </a:t>
            </a:r>
            <a:r>
              <a:rPr lang="it-IT" sz="1800" dirty="0">
                <a:solidFill>
                  <a:srgbClr val="C00000"/>
                </a:solidFill>
                <a:latin typeface="Georgia"/>
              </a:rPr>
              <a:t>preposizioni articolate </a:t>
            </a:r>
            <a:r>
              <a:rPr lang="it-IT" dirty="0">
                <a:solidFill>
                  <a:schemeClr val="tx1"/>
                </a:solidFill>
                <a:latin typeface="Georgia"/>
                <a:sym typeface="Wingdings" pitchFamily="2" charset="2"/>
              </a:rPr>
              <a:t>es.: </a:t>
            </a:r>
            <a:r>
              <a:rPr lang="it-IT" sz="1800" i="1" dirty="0">
                <a:solidFill>
                  <a:schemeClr val="tx1"/>
                </a:solidFill>
                <a:latin typeface="Georgia"/>
                <a:sym typeface="Wingdings" pitchFamily="2" charset="2"/>
              </a:rPr>
              <a:t>Â</a:t>
            </a:r>
            <a:r>
              <a:rPr lang="it-IT" dirty="0">
                <a:solidFill>
                  <a:schemeClr val="tx1"/>
                </a:solidFill>
                <a:latin typeface="Georgia"/>
                <a:sym typeface="Wingdings" pitchFamily="2" charset="2"/>
              </a:rPr>
              <a:t> &lt; </a:t>
            </a:r>
            <a:r>
              <a:rPr lang="it-IT" dirty="0" err="1">
                <a:solidFill>
                  <a:schemeClr val="tx1"/>
                </a:solidFill>
                <a:latin typeface="Georgia"/>
                <a:sym typeface="Wingdings" pitchFamily="2" charset="2"/>
              </a:rPr>
              <a:t>a+’a</a:t>
            </a:r>
            <a:r>
              <a:rPr lang="it-IT" dirty="0">
                <a:solidFill>
                  <a:schemeClr val="tx1"/>
                </a:solidFill>
                <a:latin typeface="Georgia"/>
                <a:sym typeface="Wingdings" pitchFamily="2" charset="2"/>
              </a:rPr>
              <a:t> (alla); </a:t>
            </a:r>
            <a:r>
              <a:rPr lang="it-IT" sz="1800" i="1" dirty="0">
                <a:solidFill>
                  <a:schemeClr val="tx1"/>
                </a:solidFill>
                <a:latin typeface="Georgia"/>
                <a:sym typeface="Wingdings" pitchFamily="2" charset="2"/>
              </a:rPr>
              <a:t>Ê</a:t>
            </a:r>
            <a:r>
              <a:rPr lang="it-IT" i="1" dirty="0">
                <a:solidFill>
                  <a:schemeClr val="tx1"/>
                </a:solidFill>
                <a:latin typeface="Georgia"/>
                <a:sym typeface="Wingdings" pitchFamily="2" charset="2"/>
              </a:rPr>
              <a:t> </a:t>
            </a:r>
            <a:r>
              <a:rPr lang="it-IT" dirty="0">
                <a:solidFill>
                  <a:schemeClr val="tx1"/>
                </a:solidFill>
                <a:latin typeface="Georgia"/>
                <a:sym typeface="Wingdings" pitchFamily="2" charset="2"/>
              </a:rPr>
              <a:t>&lt; ’E +’E (degli/delle) ; </a:t>
            </a:r>
            <a:r>
              <a:rPr lang="it-IT" sz="1800" i="1" dirty="0">
                <a:solidFill>
                  <a:schemeClr val="tx1"/>
                </a:solidFill>
                <a:latin typeface="Georgia"/>
                <a:sym typeface="Wingdings" pitchFamily="2" charset="2"/>
              </a:rPr>
              <a:t>Ô</a:t>
            </a:r>
            <a:r>
              <a:rPr lang="it-IT" dirty="0">
                <a:solidFill>
                  <a:schemeClr val="tx1"/>
                </a:solidFill>
                <a:latin typeface="Georgia"/>
                <a:sym typeface="Wingdings" pitchFamily="2" charset="2"/>
              </a:rPr>
              <a:t> &gt; </a:t>
            </a:r>
            <a:r>
              <a:rPr lang="it-IT" dirty="0" err="1">
                <a:solidFill>
                  <a:schemeClr val="tx1"/>
                </a:solidFill>
                <a:latin typeface="Georgia"/>
                <a:sym typeface="Wingdings" pitchFamily="2" charset="2"/>
              </a:rPr>
              <a:t>a+’o</a:t>
            </a:r>
            <a:r>
              <a:rPr lang="it-IT" dirty="0">
                <a:solidFill>
                  <a:schemeClr val="tx1"/>
                </a:solidFill>
                <a:latin typeface="Georgia"/>
                <a:sym typeface="Wingdings" pitchFamily="2" charset="2"/>
              </a:rPr>
              <a:t> (allo). 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CDC13-F1F6-4ADB-94CA-262E30FF2897}" type="slidenum">
              <a:rPr lang="it-IT" smtClean="0"/>
              <a:pPr/>
              <a:t>7</a:t>
            </a:fld>
            <a:endParaRPr lang="it-IT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/>
              <a:t>Accenti &amp; Apostrofi : </a:t>
            </a:r>
            <a:br>
              <a:rPr lang="it-IT" i="1" dirty="0"/>
            </a:br>
            <a:r>
              <a:rPr lang="it-IT" dirty="0"/>
              <a:t>istruzioni per l’uso</a:t>
            </a:r>
          </a:p>
        </p:txBody>
      </p:sp>
      <p:pic>
        <p:nvPicPr>
          <p:cNvPr id="5" name="Immagine 4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4653136"/>
            <a:ext cx="2160240" cy="9819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Immagine 5" descr="downloa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2348880"/>
            <a:ext cx="2160240" cy="21602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>
          <a:xfrm>
            <a:off x="1259632" y="2564904"/>
            <a:ext cx="7704310" cy="403244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it-IT" dirty="0">
                <a:solidFill>
                  <a:schemeClr val="tx1"/>
                </a:solidFill>
              </a:rPr>
              <a:t>L’</a:t>
            </a:r>
            <a:r>
              <a:rPr lang="it-IT" sz="2000" dirty="0">
                <a:solidFill>
                  <a:srgbClr val="C00000"/>
                </a:solidFill>
              </a:rPr>
              <a:t>APOSTROFO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sz="1700" dirty="0">
                <a:solidFill>
                  <a:schemeClr val="tx1"/>
                </a:solidFill>
              </a:rPr>
              <a:t>OCCUPA ABITUALMENTE LO SPAZIO </a:t>
            </a:r>
            <a:r>
              <a:rPr lang="it-IT" sz="1700" dirty="0" err="1">
                <a:solidFill>
                  <a:schemeClr val="tx1"/>
                </a:solidFill>
              </a:rPr>
              <a:t>D’UNA</a:t>
            </a:r>
            <a:r>
              <a:rPr lang="it-IT" sz="1700" dirty="0">
                <a:solidFill>
                  <a:schemeClr val="tx1"/>
                </a:solidFill>
              </a:rPr>
              <a:t> VOCALE O </a:t>
            </a:r>
            <a:r>
              <a:rPr lang="it-IT" sz="1700" dirty="0" err="1">
                <a:solidFill>
                  <a:schemeClr val="tx1"/>
                </a:solidFill>
              </a:rPr>
              <a:t>DI</a:t>
            </a:r>
            <a:r>
              <a:rPr lang="it-IT" sz="1700" dirty="0">
                <a:solidFill>
                  <a:schemeClr val="tx1"/>
                </a:solidFill>
              </a:rPr>
              <a:t> UN’INTERA SILLABA SOPPRESSA. </a:t>
            </a:r>
            <a:r>
              <a:rPr lang="it-IT" sz="1700" dirty="0">
                <a:solidFill>
                  <a:srgbClr val="C00000"/>
                </a:solidFill>
              </a:rPr>
              <a:t>In </a:t>
            </a:r>
            <a:r>
              <a:rPr lang="it-IT" sz="1700" dirty="0" err="1">
                <a:solidFill>
                  <a:srgbClr val="C00000"/>
                </a:solidFill>
              </a:rPr>
              <a:t>napolitano</a:t>
            </a:r>
            <a:r>
              <a:rPr lang="it-IT" sz="1700" dirty="0">
                <a:solidFill>
                  <a:srgbClr val="C00000"/>
                </a:solidFill>
              </a:rPr>
              <a:t> indica anche la scomparsa di una consonante iniziale. </a:t>
            </a:r>
            <a:r>
              <a:rPr lang="it-IT" sz="1700" dirty="0">
                <a:solidFill>
                  <a:schemeClr val="tx1"/>
                </a:solidFill>
              </a:rPr>
              <a:t>Tali </a:t>
            </a:r>
            <a:r>
              <a:rPr lang="it-IT" sz="1700" i="1" dirty="0">
                <a:solidFill>
                  <a:schemeClr val="tx1"/>
                </a:solidFill>
              </a:rPr>
              <a:t>fenomeni fonetici </a:t>
            </a:r>
            <a:r>
              <a:rPr lang="it-IT" sz="1700" dirty="0">
                <a:solidFill>
                  <a:schemeClr val="tx1"/>
                </a:solidFill>
              </a:rPr>
              <a:t>– e le loro </a:t>
            </a:r>
            <a:r>
              <a:rPr lang="it-IT" sz="1700" dirty="0" err="1">
                <a:solidFill>
                  <a:schemeClr val="tx1"/>
                </a:solidFill>
              </a:rPr>
              <a:t>conSEGUENZE</a:t>
            </a:r>
            <a:r>
              <a:rPr lang="it-IT" sz="1700" dirty="0">
                <a:solidFill>
                  <a:schemeClr val="tx1"/>
                </a:solidFill>
              </a:rPr>
              <a:t> </a:t>
            </a:r>
            <a:r>
              <a:rPr lang="it-IT" sz="1700" dirty="0" err="1">
                <a:solidFill>
                  <a:schemeClr val="tx1"/>
                </a:solidFill>
              </a:rPr>
              <a:t>ortograficHE</a:t>
            </a:r>
            <a:r>
              <a:rPr lang="it-IT" sz="1700" dirty="0">
                <a:solidFill>
                  <a:schemeClr val="tx1"/>
                </a:solidFill>
              </a:rPr>
              <a:t> – sono: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t-IT" dirty="0">
                <a:solidFill>
                  <a:schemeClr val="tx1"/>
                </a:solidFill>
              </a:rPr>
              <a:t> l’</a:t>
            </a:r>
            <a:r>
              <a:rPr lang="it-IT" sz="2600" i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AFERESI</a:t>
            </a:r>
            <a:r>
              <a:rPr lang="it-IT" dirty="0">
                <a:solidFill>
                  <a:schemeClr val="tx1"/>
                </a:solidFill>
              </a:rPr>
              <a:t>, </a:t>
            </a:r>
            <a:r>
              <a:rPr lang="it-IT" sz="1700" dirty="0">
                <a:solidFill>
                  <a:schemeClr val="tx1"/>
                </a:solidFill>
              </a:rPr>
              <a:t>PERDITA </a:t>
            </a:r>
            <a:r>
              <a:rPr lang="it-IT" sz="1700" dirty="0" err="1">
                <a:solidFill>
                  <a:schemeClr val="tx1"/>
                </a:solidFill>
              </a:rPr>
              <a:t>D’UN</a:t>
            </a:r>
            <a:r>
              <a:rPr lang="it-IT" sz="1700" dirty="0">
                <a:solidFill>
                  <a:schemeClr val="tx1"/>
                </a:solidFill>
              </a:rPr>
              <a:t> ELEMENTO INIZIALE DELLA PAROLA. </a:t>
            </a:r>
            <a:r>
              <a:rPr lang="it-IT" sz="1700" dirty="0">
                <a:solidFill>
                  <a:srgbClr val="C00000"/>
                </a:solidFill>
              </a:rPr>
              <a:t>L’APOSTROFO VA SEGNATO PRIMA DELLA SILLABA SEGUENTE, MA SOLO SE SUSSISTE LA FORMA PIENA DELLA STESSA PAROLA </a:t>
            </a:r>
            <a:r>
              <a:rPr lang="it-IT" sz="1700" dirty="0">
                <a:solidFill>
                  <a:schemeClr val="tx1"/>
                </a:solidFill>
                <a:sym typeface="Wingdings" pitchFamily="2" charset="2"/>
              </a:rPr>
              <a:t> ES. </a:t>
            </a:r>
            <a:r>
              <a:rPr lang="it-IT" sz="1700" i="1" dirty="0">
                <a:solidFill>
                  <a:schemeClr val="tx1"/>
                </a:solidFill>
                <a:sym typeface="Wingdings" pitchFamily="2" charset="2"/>
              </a:rPr>
              <a:t>CHESTA &gt; ’STA; DINTO &gt; ’NTO; DONNA &gt; ’ONNA; LO &gt; ’O ; ANTONIO &gt; ’NTONIO; DA &gt; ’A.</a:t>
            </a:r>
            <a:r>
              <a:rPr lang="it-IT" sz="1700" dirty="0">
                <a:solidFill>
                  <a:schemeClr val="tx1"/>
                </a:solidFill>
                <a:sym typeface="Wingdings" pitchFamily="2" charset="2"/>
              </a:rPr>
              <a:t>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t-IT" dirty="0">
                <a:solidFill>
                  <a:srgbClr val="C00000"/>
                </a:solidFill>
                <a:sym typeface="Wingdings" pitchFamily="2" charset="2"/>
              </a:rPr>
              <a:t>SPESSO NON SI APOSTROFANO INVECE PAROLE </a:t>
            </a:r>
            <a:r>
              <a:rPr lang="it-IT" dirty="0" err="1">
                <a:solidFill>
                  <a:srgbClr val="C00000"/>
                </a:solidFill>
                <a:sym typeface="Wingdings" pitchFamily="2" charset="2"/>
              </a:rPr>
              <a:t>DI</a:t>
            </a:r>
            <a:r>
              <a:rPr lang="it-IT" dirty="0">
                <a:solidFill>
                  <a:srgbClr val="C00000"/>
                </a:solidFill>
                <a:sym typeface="Wingdings" pitchFamily="2" charset="2"/>
              </a:rPr>
              <a:t> CUI NON SIA DOCUMENTATA LA FORMA PIENA </a:t>
            </a:r>
            <a:r>
              <a:rPr lang="it-IT" dirty="0">
                <a:solidFill>
                  <a:schemeClr val="tx1"/>
                </a:solidFill>
                <a:sym typeface="Wingdings" pitchFamily="2" charset="2"/>
              </a:rPr>
              <a:t> ES. GLI ART. INDET. </a:t>
            </a:r>
            <a:r>
              <a:rPr lang="it-IT" i="1" dirty="0">
                <a:solidFill>
                  <a:schemeClr val="tx1"/>
                </a:solidFill>
                <a:sym typeface="Wingdings" pitchFamily="2" charset="2"/>
              </a:rPr>
              <a:t>NA – NU </a:t>
            </a:r>
            <a:r>
              <a:rPr lang="it-IT" dirty="0">
                <a:solidFill>
                  <a:schemeClr val="tx1"/>
                </a:solidFill>
                <a:sym typeface="Wingdings" pitchFamily="2" charset="2"/>
              </a:rPr>
              <a:t>(LA FORMA UNO/A INDICA IL NUMERALE) </a:t>
            </a:r>
            <a:r>
              <a:rPr lang="it-IT" dirty="0">
                <a:solidFill>
                  <a:srgbClr val="C00000"/>
                </a:solidFill>
                <a:sym typeface="Wingdings" pitchFamily="2" charset="2"/>
              </a:rPr>
              <a:t>OPPURE GIA’ MODIFICATE DA LUNGO TEMPO </a:t>
            </a:r>
            <a:r>
              <a:rPr lang="it-IT" dirty="0">
                <a:solidFill>
                  <a:schemeClr val="tx1"/>
                </a:solidFill>
                <a:sym typeface="Wingdings" pitchFamily="2" charset="2"/>
              </a:rPr>
              <a:t> es.: </a:t>
            </a:r>
            <a:r>
              <a:rPr lang="it-IT" i="1" dirty="0" err="1">
                <a:solidFill>
                  <a:schemeClr val="tx1"/>
                </a:solidFill>
                <a:sym typeface="Wingdings" pitchFamily="2" charset="2"/>
              </a:rPr>
              <a:t>mbraccio</a:t>
            </a:r>
            <a:r>
              <a:rPr lang="it-IT" i="1" dirty="0">
                <a:solidFill>
                  <a:schemeClr val="tx1"/>
                </a:solidFill>
                <a:sym typeface="Wingdings" pitchFamily="2" charset="2"/>
              </a:rPr>
              <a:t>/ ’</a:t>
            </a:r>
            <a:r>
              <a:rPr lang="it-IT" i="1" dirty="0" err="1">
                <a:solidFill>
                  <a:schemeClr val="tx1"/>
                </a:solidFill>
                <a:sym typeface="Wingdings" pitchFamily="2" charset="2"/>
              </a:rPr>
              <a:t>mbraccio</a:t>
            </a:r>
            <a:r>
              <a:rPr lang="it-IT" i="1" dirty="0">
                <a:solidFill>
                  <a:schemeClr val="tx1"/>
                </a:solidFill>
                <a:sym typeface="Wingdings" pitchFamily="2" charset="2"/>
              </a:rPr>
              <a:t>; </a:t>
            </a:r>
            <a:r>
              <a:rPr lang="it-IT" i="1" dirty="0" err="1">
                <a:solidFill>
                  <a:schemeClr val="tx1"/>
                </a:solidFill>
                <a:sym typeface="Wingdings" pitchFamily="2" charset="2"/>
              </a:rPr>
              <a:t>nzipeto</a:t>
            </a:r>
            <a:r>
              <a:rPr lang="it-IT" i="1" dirty="0">
                <a:solidFill>
                  <a:schemeClr val="tx1"/>
                </a:solidFill>
                <a:sym typeface="Wingdings" pitchFamily="2" charset="2"/>
              </a:rPr>
              <a:t>/’</a:t>
            </a:r>
            <a:r>
              <a:rPr lang="it-IT" i="1" dirty="0" err="1">
                <a:solidFill>
                  <a:schemeClr val="tx1"/>
                </a:solidFill>
                <a:sym typeface="Wingdings" pitchFamily="2" charset="2"/>
              </a:rPr>
              <a:t>nzipeto</a:t>
            </a:r>
            <a:r>
              <a:rPr lang="it-IT" i="1" dirty="0">
                <a:solidFill>
                  <a:schemeClr val="tx1"/>
                </a:solidFill>
                <a:sym typeface="Wingdings" pitchFamily="2" charset="2"/>
              </a:rPr>
              <a:t>; </a:t>
            </a:r>
            <a:r>
              <a:rPr lang="it-IT" i="1" dirty="0" err="1">
                <a:solidFill>
                  <a:schemeClr val="tx1"/>
                </a:solidFill>
                <a:sym typeface="Wingdings" pitchFamily="2" charset="2"/>
              </a:rPr>
              <a:t>mmiezo</a:t>
            </a:r>
            <a:r>
              <a:rPr lang="it-IT" i="1" dirty="0">
                <a:solidFill>
                  <a:schemeClr val="tx1"/>
                </a:solidFill>
                <a:sym typeface="Wingdings" pitchFamily="2" charset="2"/>
              </a:rPr>
              <a:t> /’</a:t>
            </a:r>
            <a:r>
              <a:rPr lang="it-IT" i="1" dirty="0" err="1">
                <a:solidFill>
                  <a:schemeClr val="tx1"/>
                </a:solidFill>
                <a:sym typeface="Wingdings" pitchFamily="2" charset="2"/>
              </a:rPr>
              <a:t>mmiezo</a:t>
            </a:r>
            <a:r>
              <a:rPr lang="it-IT" i="1" dirty="0">
                <a:solidFill>
                  <a:schemeClr val="tx1"/>
                </a:solidFill>
                <a:sym typeface="Wingdings" pitchFamily="2" charset="2"/>
              </a:rPr>
              <a:t>; </a:t>
            </a:r>
            <a:r>
              <a:rPr lang="it-IT" i="1" dirty="0" err="1">
                <a:solidFill>
                  <a:schemeClr val="tx1"/>
                </a:solidFill>
                <a:sym typeface="Wingdings" pitchFamily="2" charset="2"/>
              </a:rPr>
              <a:t>ncapa</a:t>
            </a:r>
            <a:r>
              <a:rPr lang="it-IT" i="1" dirty="0">
                <a:solidFill>
                  <a:schemeClr val="tx1"/>
                </a:solidFill>
                <a:sym typeface="Wingdings" pitchFamily="2" charset="2"/>
              </a:rPr>
              <a:t> &gt; ’</a:t>
            </a:r>
            <a:r>
              <a:rPr lang="it-IT" i="1" dirty="0" err="1">
                <a:solidFill>
                  <a:schemeClr val="tx1"/>
                </a:solidFill>
                <a:sym typeface="Wingdings" pitchFamily="2" charset="2"/>
              </a:rPr>
              <a:t>ncapa</a:t>
            </a:r>
            <a:r>
              <a:rPr lang="it-IT" i="1" dirty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it-IT" dirty="0">
                <a:solidFill>
                  <a:schemeClr val="tx1"/>
                </a:solidFill>
                <a:sym typeface="Wingdings" pitchFamily="2" charset="2"/>
              </a:rPr>
              <a:t>ecc.</a:t>
            </a:r>
            <a:r>
              <a:rPr lang="it-IT" dirty="0">
                <a:solidFill>
                  <a:srgbClr val="C00000"/>
                </a:solidFill>
                <a:sym typeface="Wingdings" pitchFamily="2" charset="2"/>
              </a:rPr>
              <a:t> </a:t>
            </a:r>
            <a:endParaRPr lang="it-IT" i="1" dirty="0">
              <a:solidFill>
                <a:srgbClr val="C00000"/>
              </a:solidFill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CDC13-F1F6-4ADB-94CA-262E30FF2897}" type="slidenum">
              <a:rPr lang="it-IT" smtClean="0"/>
              <a:pPr/>
              <a:t>8</a:t>
            </a:fld>
            <a:endParaRPr lang="it-IT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/>
              <a:t>Accenti &amp; Apostrofi : </a:t>
            </a:r>
            <a:br>
              <a:rPr lang="it-IT" i="1" dirty="0"/>
            </a:br>
            <a:r>
              <a:rPr lang="it-IT" dirty="0"/>
              <a:t>istruzioni per l’uso</a:t>
            </a:r>
          </a:p>
        </p:txBody>
      </p:sp>
      <p:pic>
        <p:nvPicPr>
          <p:cNvPr id="8" name="Immagine 7" descr="imag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149080"/>
            <a:ext cx="1619672" cy="12131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Immagine 8" descr="images (2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2492896"/>
            <a:ext cx="1219200" cy="15392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Immagine 9" descr="ap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7504" y="5517232"/>
            <a:ext cx="1621763" cy="10801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>
          <a:xfrm>
            <a:off x="2483768" y="2564904"/>
            <a:ext cx="6480174" cy="381642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it-IT" dirty="0">
                <a:solidFill>
                  <a:schemeClr val="tx1"/>
                </a:solidFill>
              </a:rPr>
              <a:t>L’</a:t>
            </a:r>
            <a:r>
              <a:rPr lang="it-IT" sz="2400" i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ELISIONE</a:t>
            </a:r>
            <a:r>
              <a:rPr lang="it-IT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</a:t>
            </a:r>
            <a:r>
              <a:rPr lang="it-IT" dirty="0">
                <a:solidFill>
                  <a:schemeClr val="tx1"/>
                </a:solidFill>
                <a:latin typeface="Georgia"/>
              </a:rPr>
              <a:t>È invece la soppressione della vocale ATONA finale d’una parola, </a:t>
            </a:r>
            <a:r>
              <a:rPr lang="it-IT" dirty="0">
                <a:solidFill>
                  <a:schemeClr val="tx1"/>
                </a:solidFill>
              </a:rPr>
              <a:t>quando È</a:t>
            </a:r>
            <a:r>
              <a:rPr lang="it-IT" dirty="0">
                <a:solidFill>
                  <a:schemeClr val="tx1"/>
                </a:solidFill>
                <a:latin typeface="Georgia"/>
              </a:rPr>
              <a:t> seguita da un’altra che inizia per vocale. </a:t>
            </a:r>
            <a:r>
              <a:rPr lang="it-IT" dirty="0">
                <a:solidFill>
                  <a:srgbClr val="C00000"/>
                </a:solidFill>
                <a:latin typeface="Georgia"/>
              </a:rPr>
              <a:t>L’APOSTROFO, IN QUESTO CASO, SI TROVA IN POSIZIONE TERMINALE </a:t>
            </a:r>
            <a:r>
              <a:rPr lang="it-IT" dirty="0">
                <a:solidFill>
                  <a:schemeClr val="tx1"/>
                </a:solidFill>
                <a:latin typeface="Georgia"/>
                <a:sym typeface="Wingdings" pitchFamily="2" charset="2"/>
              </a:rPr>
              <a:t> ES.: </a:t>
            </a:r>
            <a:r>
              <a:rPr lang="it-IT" i="1" dirty="0">
                <a:solidFill>
                  <a:schemeClr val="tx1"/>
                </a:solidFill>
                <a:latin typeface="Georgia"/>
                <a:sym typeface="Wingdings" pitchFamily="2" charset="2"/>
              </a:rPr>
              <a:t>LL’UOMMENE &lt; L</a:t>
            </a:r>
            <a:r>
              <a:rPr lang="it-IT" i="1" dirty="0">
                <a:solidFill>
                  <a:srgbClr val="C00000"/>
                </a:solidFill>
                <a:latin typeface="Georgia"/>
                <a:sym typeface="Wingdings" pitchFamily="2" charset="2"/>
              </a:rPr>
              <a:t>I</a:t>
            </a:r>
            <a:r>
              <a:rPr lang="it-IT" i="1" dirty="0">
                <a:solidFill>
                  <a:schemeClr val="tx1"/>
                </a:solidFill>
                <a:latin typeface="Georgia"/>
                <a:sym typeface="Wingdings" pitchFamily="2" charset="2"/>
              </a:rPr>
              <a:t> UOMMENE; ST’ANEMA &lt; ST</a:t>
            </a:r>
            <a:r>
              <a:rPr lang="it-IT" i="1" dirty="0">
                <a:solidFill>
                  <a:srgbClr val="C00000"/>
                </a:solidFill>
                <a:latin typeface="Georgia"/>
                <a:sym typeface="Wingdings" pitchFamily="2" charset="2"/>
              </a:rPr>
              <a:t>A</a:t>
            </a:r>
            <a:r>
              <a:rPr lang="it-IT" i="1" dirty="0">
                <a:solidFill>
                  <a:schemeClr val="tx1"/>
                </a:solidFill>
                <a:latin typeface="Georgia"/>
                <a:sym typeface="Wingdings" pitchFamily="2" charset="2"/>
              </a:rPr>
              <a:t> ANEMA; ST’UOMMENE &lt;ST</a:t>
            </a:r>
            <a:r>
              <a:rPr lang="it-IT" i="1" dirty="0">
                <a:solidFill>
                  <a:srgbClr val="C00000"/>
                </a:solidFill>
                <a:latin typeface="Georgia"/>
                <a:sym typeface="Wingdings" pitchFamily="2" charset="2"/>
              </a:rPr>
              <a:t>I</a:t>
            </a:r>
            <a:r>
              <a:rPr lang="it-IT" i="1" dirty="0">
                <a:solidFill>
                  <a:schemeClr val="tx1"/>
                </a:solidFill>
                <a:latin typeface="Georgia"/>
                <a:sym typeface="Wingdings" pitchFamily="2" charset="2"/>
              </a:rPr>
              <a:t> UOMMENE; NISCIUN’AMICA&lt; NISCIUN</a:t>
            </a:r>
            <a:r>
              <a:rPr lang="it-IT" i="1" dirty="0">
                <a:solidFill>
                  <a:srgbClr val="C00000"/>
                </a:solidFill>
                <a:latin typeface="Georgia"/>
                <a:sym typeface="Wingdings" pitchFamily="2" charset="2"/>
              </a:rPr>
              <a:t>A </a:t>
            </a:r>
            <a:r>
              <a:rPr lang="it-IT" i="1" dirty="0">
                <a:solidFill>
                  <a:schemeClr val="tx1"/>
                </a:solidFill>
                <a:latin typeface="Georgia"/>
                <a:sym typeface="Wingdings" pitchFamily="2" charset="2"/>
              </a:rPr>
              <a:t>AMICA; CAPILLE D’ORO &lt; CAPILLE D</a:t>
            </a:r>
            <a:r>
              <a:rPr lang="it-IT" i="1" dirty="0">
                <a:solidFill>
                  <a:srgbClr val="C00000"/>
                </a:solidFill>
                <a:latin typeface="Georgia"/>
                <a:sym typeface="Wingdings" pitchFamily="2" charset="2"/>
              </a:rPr>
              <a:t>E</a:t>
            </a:r>
            <a:r>
              <a:rPr lang="it-IT" i="1" dirty="0">
                <a:solidFill>
                  <a:schemeClr val="tx1"/>
                </a:solidFill>
                <a:latin typeface="Georgia"/>
                <a:sym typeface="Wingdings" pitchFamily="2" charset="2"/>
              </a:rPr>
              <a:t> ORO.</a:t>
            </a:r>
          </a:p>
          <a:p>
            <a:pPr>
              <a:buFont typeface="Arial" pitchFamily="34" charset="0"/>
              <a:buChar char="•"/>
            </a:pPr>
            <a:r>
              <a:rPr lang="it-IT" i="1" dirty="0">
                <a:solidFill>
                  <a:schemeClr val="tx1"/>
                </a:solidFill>
                <a:latin typeface="Georgia"/>
                <a:sym typeface="Wingdings" pitchFamily="2" charset="2"/>
              </a:rPr>
              <a:t> </a:t>
            </a:r>
            <a:r>
              <a:rPr lang="it-IT" dirty="0">
                <a:solidFill>
                  <a:schemeClr val="tx1"/>
                </a:solidFill>
                <a:latin typeface="Georgia"/>
                <a:sym typeface="Wingdings" pitchFamily="2" charset="2"/>
              </a:rPr>
              <a:t> L’APOSTROFO E’ RICHIESTO IN NAP. </a:t>
            </a:r>
            <a:r>
              <a:rPr lang="it-IT" dirty="0">
                <a:solidFill>
                  <a:srgbClr val="C00000"/>
                </a:solidFill>
                <a:latin typeface="Georgia"/>
                <a:sym typeface="Wingdings" pitchFamily="2" charset="2"/>
              </a:rPr>
              <a:t>DOPO L’ARTICOLO </a:t>
            </a:r>
            <a:r>
              <a:rPr lang="it-IT" dirty="0" err="1">
                <a:solidFill>
                  <a:srgbClr val="C00000"/>
                </a:solidFill>
                <a:latin typeface="Georgia"/>
                <a:sym typeface="Wingdings" pitchFamily="2" charset="2"/>
              </a:rPr>
              <a:t>inDETERMINATIVO</a:t>
            </a:r>
            <a:r>
              <a:rPr lang="it-IT" dirty="0">
                <a:solidFill>
                  <a:srgbClr val="C00000"/>
                </a:solidFill>
                <a:latin typeface="Georgia"/>
                <a:sym typeface="Wingdings" pitchFamily="2" charset="2"/>
              </a:rPr>
              <a:t> SEGUITO DA NOME (MASCHILE O FEMMINILE) INIZIANTE PER VOCALE </a:t>
            </a:r>
            <a:r>
              <a:rPr lang="it-IT" dirty="0">
                <a:solidFill>
                  <a:schemeClr val="tx1"/>
                </a:solidFill>
                <a:latin typeface="Georgia"/>
                <a:sym typeface="Wingdings" pitchFamily="2" charset="2"/>
              </a:rPr>
              <a:t> ES.: </a:t>
            </a:r>
            <a:r>
              <a:rPr lang="it-IT" i="1" dirty="0">
                <a:solidFill>
                  <a:schemeClr val="tx1"/>
                </a:solidFill>
                <a:latin typeface="Georgia"/>
                <a:sym typeface="Wingdings" pitchFamily="2" charset="2"/>
              </a:rPr>
              <a:t>N’ATA COSA &lt; N</a:t>
            </a:r>
            <a:r>
              <a:rPr lang="it-IT" i="1" dirty="0">
                <a:solidFill>
                  <a:srgbClr val="C00000"/>
                </a:solidFill>
                <a:latin typeface="Georgia"/>
                <a:sym typeface="Wingdings" pitchFamily="2" charset="2"/>
              </a:rPr>
              <a:t>A</a:t>
            </a:r>
            <a:r>
              <a:rPr lang="it-IT" i="1" dirty="0">
                <a:solidFill>
                  <a:schemeClr val="tx1"/>
                </a:solidFill>
                <a:latin typeface="Georgia"/>
                <a:sym typeface="Wingdings" pitchFamily="2" charset="2"/>
              </a:rPr>
              <a:t> ATA; N’ATO GUAGLIONE &lt; N</a:t>
            </a:r>
            <a:r>
              <a:rPr lang="it-IT" i="1" dirty="0">
                <a:solidFill>
                  <a:srgbClr val="C00000"/>
                </a:solidFill>
                <a:latin typeface="Georgia"/>
                <a:sym typeface="Wingdings" pitchFamily="2" charset="2"/>
              </a:rPr>
              <a:t>U</a:t>
            </a:r>
            <a:r>
              <a:rPr lang="it-IT" i="1" dirty="0">
                <a:solidFill>
                  <a:schemeClr val="tx1"/>
                </a:solidFill>
                <a:latin typeface="Georgia"/>
                <a:sym typeface="Wingdings" pitchFamily="2" charset="2"/>
              </a:rPr>
              <a:t> ATO GUAGLIONE. </a:t>
            </a:r>
          </a:p>
          <a:p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CDC13-F1F6-4ADB-94CA-262E30FF2897}" type="slidenum">
              <a:rPr lang="it-IT" smtClean="0"/>
              <a:pPr/>
              <a:t>9</a:t>
            </a:fld>
            <a:endParaRPr lang="it-IT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/>
              <a:t>Accenti &amp; Apostrofi : </a:t>
            </a:r>
            <a:br>
              <a:rPr lang="it-IT" i="1" dirty="0"/>
            </a:br>
            <a:r>
              <a:rPr lang="it-IT" dirty="0"/>
              <a:t>istruzioni per l’uso</a:t>
            </a:r>
          </a:p>
        </p:txBody>
      </p:sp>
      <p:pic>
        <p:nvPicPr>
          <p:cNvPr id="6" name="Immagine 5" descr="images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2492896"/>
            <a:ext cx="2445141" cy="9361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Immagine 6" descr="images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221088"/>
            <a:ext cx="2552645" cy="19120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tà">
  <a:themeElements>
    <a:clrScheme name="Città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ttà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ttà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442</TotalTime>
  <Words>1416</Words>
  <Application>Microsoft Office PowerPoint</Application>
  <PresentationFormat>Presentazione su schermo (4:3)</PresentationFormat>
  <Paragraphs>59</Paragraphs>
  <Slides>12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9" baseType="lpstr">
      <vt:lpstr>Arial</vt:lpstr>
      <vt:lpstr>Calibri</vt:lpstr>
      <vt:lpstr>Georgia</vt:lpstr>
      <vt:lpstr>Goudy Stout</vt:lpstr>
      <vt:lpstr>Wingdings</vt:lpstr>
      <vt:lpstr>Wingdings 2</vt:lpstr>
      <vt:lpstr>Città</vt:lpstr>
      <vt:lpstr>Prof. Ermete Ferraro</vt:lpstr>
      <vt:lpstr>Accenti &amp; Apostrofi :  istruzioni per l’uso</vt:lpstr>
      <vt:lpstr>Accenti &amp; Apostrofi :  istruzioni per l’uso</vt:lpstr>
      <vt:lpstr>Accenti &amp; Apostrofi :  istruzioni per l’uso</vt:lpstr>
      <vt:lpstr>Accenti &amp; Apostrofi :  istruzioni per l’uso</vt:lpstr>
      <vt:lpstr>Accenti &amp; Apostrofi :  istruzioni per l’uso</vt:lpstr>
      <vt:lpstr>Accenti &amp; Apostrofi :  istruzioni per l’uso</vt:lpstr>
      <vt:lpstr>Accenti &amp; Apostrofi :  istruzioni per l’uso</vt:lpstr>
      <vt:lpstr>Accenti &amp; Apostrofi :  istruzioni per l’uso</vt:lpstr>
      <vt:lpstr>Accenti &amp; Apostrofi :  istruzioni per l’uso</vt:lpstr>
      <vt:lpstr>E adesso tocca a voi…</vt:lpstr>
      <vt:lpstr>E adesso tocca a voi…</vt:lpstr>
    </vt:vector>
  </TitlesOfParts>
  <Company>BASTARDS TeaM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Prof. Ermete Ferraro</dc:title>
  <dc:creator>Ermete</dc:creator>
  <cp:lastModifiedBy>Ermete Ferraro</cp:lastModifiedBy>
  <cp:revision>66</cp:revision>
  <dcterms:created xsi:type="dcterms:W3CDTF">2017-02-12T16:46:26Z</dcterms:created>
  <dcterms:modified xsi:type="dcterms:W3CDTF">2023-11-13T07:40:40Z</dcterms:modified>
</cp:coreProperties>
</file>