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4" r:id="rId4"/>
    <p:sldId id="263" r:id="rId5"/>
    <p:sldId id="269" r:id="rId6"/>
    <p:sldId id="267" r:id="rId7"/>
    <p:sldId id="266" r:id="rId8"/>
    <p:sldId id="261" r:id="rId9"/>
    <p:sldId id="259" r:id="rId10"/>
    <p:sldId id="27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0A881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101" d="100"/>
          <a:sy n="101" d="100"/>
        </p:scale>
        <p:origin x="2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B4039-6737-481C-BC60-CE6C69C9CEEF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BC96E-E92E-48C9-B916-6360D86A1B3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C96E-E92E-48C9-B916-6360D86A1B3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CC48-3C5D-485E-AF0D-BA3FE9C7B964}" type="datetime1">
              <a:rPr lang="it-IT" smtClean="0"/>
              <a:pPr/>
              <a:t>14/10/2019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8FF-F4FA-452C-B067-68C5FA20EEC5}" type="datetime1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812-8D31-403E-88BD-94431A7A9F18}" type="datetime1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175A-AB12-48A1-B6C1-EE391A9D024A}" type="datetime1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F16D-D777-49DD-BEC2-5EF4B3BE832D}" type="datetime1">
              <a:rPr lang="it-IT" smtClean="0"/>
              <a:pPr/>
              <a:t>14/10/2019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649776-C667-4594-B754-603891B03C72}" type="datetime1">
              <a:rPr lang="it-IT" smtClean="0"/>
              <a:pPr/>
              <a:t>14/10/2019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7808-C08D-4628-BADC-D0CDCB500990}" type="datetime1">
              <a:rPr lang="it-IT" smtClean="0"/>
              <a:pPr/>
              <a:t>14/10/2019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43F8-BEC5-4A06-9DF5-050A8ABE78EC}" type="datetime1">
              <a:rPr lang="it-IT" smtClean="0"/>
              <a:pPr/>
              <a:t>14/10/2019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040F-1F16-4BE0-92B3-3DDBFB628B39}" type="datetime1">
              <a:rPr lang="it-IT" smtClean="0"/>
              <a:pPr/>
              <a:t>14/10/2019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C27-5FD7-4170-BEB3-DC80023C10F0}" type="datetime1">
              <a:rPr lang="it-IT" smtClean="0"/>
              <a:pPr/>
              <a:t>14/10/2019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F51641-525B-4442-90EB-5DAFDC3CC19E}" type="datetime1">
              <a:rPr lang="it-IT" smtClean="0"/>
              <a:pPr/>
              <a:t>14/10/2019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200B5B7-1B8C-4FF4-9C6C-2F8442E53AE3}" type="datetime1">
              <a:rPr lang="it-IT" smtClean="0"/>
              <a:pPr/>
              <a:t>14/10/2019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2819400"/>
            <a:ext cx="7992888" cy="3561928"/>
          </a:xfrm>
        </p:spPr>
        <p:txBody>
          <a:bodyPr/>
          <a:lstStyle/>
          <a:p>
            <a:r>
              <a:rPr lang="it-IT" sz="2800" dirty="0">
                <a:solidFill>
                  <a:srgbClr val="FF0000"/>
                </a:solidFill>
              </a:rPr>
              <a:t>(1) IL  </a:t>
            </a:r>
            <a:r>
              <a:rPr lang="it-IT" sz="2800" dirty="0" err="1">
                <a:solidFill>
                  <a:srgbClr val="FF0000"/>
                </a:solidFill>
              </a:rPr>
              <a:t>napolitano</a:t>
            </a:r>
            <a:r>
              <a:rPr lang="it-IT" sz="2400" dirty="0">
                <a:solidFill>
                  <a:srgbClr val="FF0000"/>
                </a:solidFill>
              </a:rPr>
              <a:t>:</a:t>
            </a:r>
          </a:p>
          <a:p>
            <a:r>
              <a:rPr lang="it-IT" sz="1800" dirty="0">
                <a:solidFill>
                  <a:schemeClr val="tx1"/>
                </a:solidFill>
              </a:rPr>
              <a:t>Origini, storia ed Evoluzione d’una Lingua 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208912" cy="1080120"/>
          </a:xfrm>
        </p:spPr>
        <p:txBody>
          <a:bodyPr>
            <a:normAutofit/>
          </a:bodyPr>
          <a:lstStyle/>
          <a:p>
            <a:r>
              <a:rPr lang="it-IT" sz="3200" b="1" dirty="0"/>
              <a:t>Prof. Ermete Ferraro</a:t>
            </a:r>
            <a:br>
              <a:rPr lang="it-IT" sz="3200" b="1" dirty="0"/>
            </a:br>
            <a:r>
              <a:rPr lang="it-IT" sz="3200" b="1" dirty="0">
                <a:solidFill>
                  <a:srgbClr val="FF0000"/>
                </a:solidFill>
              </a:rPr>
              <a:t>Corso di Lingua e Cultura </a:t>
            </a:r>
            <a:r>
              <a:rPr lang="it-IT" sz="3200" b="1" dirty="0" err="1">
                <a:solidFill>
                  <a:srgbClr val="FF0000"/>
                </a:solidFill>
              </a:rPr>
              <a:t>Napolitana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Ermete\Desktop\sao ka kelle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123728" y="3645024"/>
            <a:ext cx="5447692" cy="267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LOGO PICCO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60648"/>
            <a:ext cx="4053840" cy="7239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99592" y="63093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© 2019 Ermete Ferraro – riproduzione su richiesta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D2F3E4F-D48D-44BF-9DDD-5D7E130C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93BE624-1F6B-4629-BC95-7702CA79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87937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1328193-0168-4AF2-9AE3-C2761C908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4" y="384902"/>
            <a:ext cx="7913350" cy="60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3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203848" y="2636912"/>
            <a:ext cx="5544616" cy="36004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LA LINGUA NAPOLITANA HA ORIGINI MOLTO ANTICHE. APPARTIENE ALLA FAMIGLIA DELLE LINGUE NEOLATINE E DERIVA QUINDI IN LARGA PARTE DAL </a:t>
            </a:r>
            <a:r>
              <a:rPr lang="it-IT" dirty="0">
                <a:solidFill>
                  <a:srgbClr val="FF0000"/>
                </a:solidFill>
              </a:rPr>
              <a:t>LATINO</a:t>
            </a:r>
            <a:r>
              <a:rPr lang="it-IT" dirty="0"/>
              <a:t>. </a:t>
            </a:r>
            <a:r>
              <a:rPr lang="it-IT" dirty="0">
                <a:solidFill>
                  <a:schemeClr val="tx1"/>
                </a:solidFill>
              </a:rPr>
              <a:t>HA PERO’ CONSERVATO CARATTERISTICHE PRECEDENTI ALL’EGEMONIA ROMANA (TRACCE Del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GRECO</a:t>
            </a:r>
            <a:r>
              <a:rPr lang="it-IT" dirty="0"/>
              <a:t> </a:t>
            </a:r>
            <a:r>
              <a:rPr lang="it-IT" dirty="0">
                <a:solidFill>
                  <a:schemeClr val="tx1"/>
                </a:solidFill>
              </a:rPr>
              <a:t>E Dell</a:t>
            </a:r>
            <a:r>
              <a:rPr lang="it-IT" dirty="0"/>
              <a:t>’</a:t>
            </a:r>
            <a:r>
              <a:rPr lang="it-IT" dirty="0">
                <a:solidFill>
                  <a:srgbClr val="FF0000"/>
                </a:solidFill>
              </a:rPr>
              <a:t>OSCO</a:t>
            </a:r>
            <a:r>
              <a:rPr lang="it-IT" dirty="0"/>
              <a:t>). </a:t>
            </a:r>
            <a:r>
              <a:rPr lang="it-IT" dirty="0">
                <a:solidFill>
                  <a:schemeClr val="tx1"/>
                </a:solidFill>
              </a:rPr>
              <a:t>SI E’ poi ARRICCHITA, DAL MEDIOEVO IN POI, GRAZIE AGLI INFLUSSI DERIVANTI DALLE DOMINAZIONI SUCCESSIVE, IN PARTICOLARE QUELLA </a:t>
            </a:r>
            <a:r>
              <a:rPr lang="it-IT" dirty="0">
                <a:solidFill>
                  <a:srgbClr val="FF0000"/>
                </a:solidFill>
              </a:rPr>
              <a:t>FRANCESE, catalana</a:t>
            </a:r>
            <a:r>
              <a:rPr lang="it-IT" dirty="0"/>
              <a:t> </a:t>
            </a:r>
            <a:r>
              <a:rPr lang="it-IT" dirty="0">
                <a:solidFill>
                  <a:schemeClr val="tx1"/>
                </a:solidFill>
              </a:rPr>
              <a:t>E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castigliana</a:t>
            </a:r>
            <a:r>
              <a:rPr lang="it-IT" dirty="0">
                <a:solidFill>
                  <a:schemeClr val="tx1"/>
                </a:solidFill>
              </a:rPr>
              <a:t>, anche se non mancano influenze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arabe</a:t>
            </a:r>
            <a:r>
              <a:rPr lang="it-IT" dirty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Origini del Napolitano</a:t>
            </a:r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56992"/>
            <a:ext cx="3024336" cy="122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ArNomos300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2699792" cy="131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65529549-mosaico-romano-dalle-case-di-pompei-napoli-ita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93096"/>
            <a:ext cx="1944216" cy="239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5436096" y="2492896"/>
            <a:ext cx="3600400" cy="3744416"/>
          </a:xfrm>
        </p:spPr>
        <p:txBody>
          <a:bodyPr>
            <a:norm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Oltre ai vocaboli greci citati a fianco, altri prestiti – soprattutto dal periodo DEL DUCATO bizantino - sono:</a:t>
            </a:r>
          </a:p>
          <a:p>
            <a:r>
              <a:rPr lang="it-IT" sz="1400" dirty="0">
                <a:solidFill>
                  <a:schemeClr val="tx1"/>
                </a:solidFill>
              </a:rPr>
              <a:t> </a:t>
            </a:r>
          </a:p>
          <a:p>
            <a:r>
              <a:rPr lang="it-IT" sz="1400" i="1" dirty="0" err="1">
                <a:solidFill>
                  <a:srgbClr val="0066FF"/>
                </a:solidFill>
              </a:rPr>
              <a:t>purtuallo</a:t>
            </a:r>
            <a:r>
              <a:rPr lang="it-IT" sz="1400" i="1" dirty="0">
                <a:solidFill>
                  <a:srgbClr val="0066FF"/>
                </a:solidFill>
              </a:rPr>
              <a:t>&lt;</a:t>
            </a:r>
            <a:r>
              <a:rPr lang="it-IT" sz="1400" i="1" dirty="0" err="1">
                <a:solidFill>
                  <a:srgbClr val="0066FF"/>
                </a:solidFill>
              </a:rPr>
              <a:t>portoukali</a:t>
            </a:r>
            <a:r>
              <a:rPr lang="it-IT" sz="1400" i="1" dirty="0">
                <a:solidFill>
                  <a:srgbClr val="0066FF"/>
                </a:solidFill>
              </a:rPr>
              <a:t>, </a:t>
            </a:r>
            <a:r>
              <a:rPr lang="it-IT" sz="1400" i="1" dirty="0" err="1">
                <a:solidFill>
                  <a:srgbClr val="0066FF"/>
                </a:solidFill>
              </a:rPr>
              <a:t>tavuto</a:t>
            </a:r>
            <a:r>
              <a:rPr lang="it-IT" sz="1400" i="1" dirty="0">
                <a:solidFill>
                  <a:srgbClr val="0066FF"/>
                </a:solidFill>
              </a:rPr>
              <a:t> &lt;</a:t>
            </a:r>
            <a:r>
              <a:rPr lang="it-IT" sz="1400" i="1" dirty="0" err="1">
                <a:solidFill>
                  <a:srgbClr val="0066FF"/>
                </a:solidFill>
              </a:rPr>
              <a:t>tafos</a:t>
            </a:r>
            <a:r>
              <a:rPr lang="it-IT" sz="1400" i="1" dirty="0">
                <a:solidFill>
                  <a:srgbClr val="0066FF"/>
                </a:solidFill>
              </a:rPr>
              <a:t>, </a:t>
            </a:r>
            <a:r>
              <a:rPr lang="it-IT" sz="1400" i="1" dirty="0" err="1">
                <a:solidFill>
                  <a:srgbClr val="0066FF"/>
                </a:solidFill>
              </a:rPr>
              <a:t>asteco</a:t>
            </a:r>
            <a:r>
              <a:rPr lang="it-IT" sz="1400" i="1" dirty="0">
                <a:solidFill>
                  <a:srgbClr val="0066FF"/>
                </a:solidFill>
              </a:rPr>
              <a:t>&lt;</a:t>
            </a:r>
            <a:r>
              <a:rPr lang="it-IT" sz="1400" i="1" dirty="0" err="1">
                <a:solidFill>
                  <a:srgbClr val="0066FF"/>
                </a:solidFill>
              </a:rPr>
              <a:t>ostrakon</a:t>
            </a:r>
            <a:r>
              <a:rPr lang="it-IT" sz="1400" i="1" dirty="0">
                <a:solidFill>
                  <a:srgbClr val="0066FF"/>
                </a:solidFill>
              </a:rPr>
              <a:t>,  </a:t>
            </a:r>
            <a:r>
              <a:rPr lang="it-IT" sz="1400" i="1" dirty="0" err="1">
                <a:solidFill>
                  <a:srgbClr val="0066FF"/>
                </a:solidFill>
              </a:rPr>
              <a:t>strummolo</a:t>
            </a:r>
            <a:r>
              <a:rPr lang="it-IT" sz="1400" i="1" dirty="0">
                <a:solidFill>
                  <a:srgbClr val="0066FF"/>
                </a:solidFill>
              </a:rPr>
              <a:t>&lt;</a:t>
            </a:r>
            <a:r>
              <a:rPr lang="it-IT" sz="1400" i="1" dirty="0" err="1">
                <a:solidFill>
                  <a:srgbClr val="0066FF"/>
                </a:solidFill>
              </a:rPr>
              <a:t>strobylos</a:t>
            </a:r>
            <a:r>
              <a:rPr lang="it-IT" sz="1400" i="1" dirty="0">
                <a:solidFill>
                  <a:srgbClr val="0066FF"/>
                </a:solidFill>
              </a:rPr>
              <a:t>. Tropea &lt;</a:t>
            </a:r>
            <a:r>
              <a:rPr lang="it-IT" sz="1400" i="1" dirty="0" err="1">
                <a:solidFill>
                  <a:srgbClr val="0066FF"/>
                </a:solidFill>
              </a:rPr>
              <a:t>trepo</a:t>
            </a:r>
            <a:r>
              <a:rPr lang="it-IT" sz="1400" i="1" dirty="0">
                <a:solidFill>
                  <a:srgbClr val="0066FF"/>
                </a:solidFill>
              </a:rPr>
              <a:t>, </a:t>
            </a:r>
            <a:r>
              <a:rPr lang="it-IT" sz="1400" i="1" dirty="0" err="1">
                <a:solidFill>
                  <a:srgbClr val="0066FF"/>
                </a:solidFill>
              </a:rPr>
              <a:t>truculia</a:t>
            </a:r>
            <a:r>
              <a:rPr lang="it-IT" sz="1400" i="1" dirty="0">
                <a:solidFill>
                  <a:srgbClr val="0066FF"/>
                </a:solidFill>
              </a:rPr>
              <a:t>’&lt;</a:t>
            </a:r>
            <a:r>
              <a:rPr lang="it-IT" sz="1400" i="1" dirty="0" err="1">
                <a:solidFill>
                  <a:srgbClr val="0066FF"/>
                </a:solidFill>
              </a:rPr>
              <a:t>krotalizo</a:t>
            </a:r>
            <a:r>
              <a:rPr lang="it-IT" sz="1400" i="1" dirty="0">
                <a:solidFill>
                  <a:srgbClr val="0066FF"/>
                </a:solidFill>
              </a:rPr>
              <a:t>, </a:t>
            </a:r>
            <a:r>
              <a:rPr lang="it-IT" sz="1400" i="1" dirty="0" err="1">
                <a:solidFill>
                  <a:srgbClr val="0066FF"/>
                </a:solidFill>
              </a:rPr>
              <a:t>caccavo</a:t>
            </a:r>
            <a:r>
              <a:rPr lang="it-IT" sz="1400" i="1" dirty="0">
                <a:solidFill>
                  <a:srgbClr val="0066FF"/>
                </a:solidFill>
              </a:rPr>
              <a:t> &lt;</a:t>
            </a:r>
            <a:r>
              <a:rPr lang="it-IT" sz="1400" i="1" dirty="0" err="1">
                <a:solidFill>
                  <a:srgbClr val="0066FF"/>
                </a:solidFill>
              </a:rPr>
              <a:t>kakkabos</a:t>
            </a:r>
            <a:endParaRPr lang="it-IT" sz="1400" i="1" dirty="0">
              <a:solidFill>
                <a:srgbClr val="0066FF"/>
              </a:solidFill>
            </a:endParaRPr>
          </a:p>
          <a:p>
            <a:r>
              <a:rPr lang="it-IT" sz="1400" i="1" dirty="0">
                <a:solidFill>
                  <a:srgbClr val="0066FF"/>
                </a:solidFill>
              </a:rPr>
              <a:t>CHIORMA &lt; </a:t>
            </a:r>
            <a:r>
              <a:rPr lang="it-IT" sz="1400" i="1" dirty="0" err="1">
                <a:solidFill>
                  <a:srgbClr val="0066FF"/>
                </a:solidFill>
              </a:rPr>
              <a:t>KELEUsMA</a:t>
            </a:r>
            <a:endParaRPr lang="it-IT" sz="1400" dirty="0">
              <a:solidFill>
                <a:srgbClr val="0066FF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Esempi di influssi greci </a:t>
            </a:r>
          </a:p>
        </p:txBody>
      </p:sp>
      <p:pic>
        <p:nvPicPr>
          <p:cNvPr id="4" name="Immagine 3" descr="15259320_1196177707104191_784244480972455280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5200592" cy="4032448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6" name="Immagine 5" descr="237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1760984" cy="17609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2771800" y="2636912"/>
            <a:ext cx="6156920" cy="3710136"/>
          </a:xfrm>
        </p:spPr>
        <p:txBody>
          <a:bodyPr>
            <a:normAutofit lnSpcReduction="10000"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L’influsso sul </a:t>
            </a:r>
            <a:r>
              <a:rPr lang="it-IT" sz="1400" dirty="0" err="1">
                <a:solidFill>
                  <a:schemeClr val="tx1"/>
                </a:solidFill>
              </a:rPr>
              <a:t>napolitano</a:t>
            </a:r>
            <a:r>
              <a:rPr lang="it-IT" sz="1400" dirty="0">
                <a:solidFill>
                  <a:schemeClr val="tx1"/>
                </a:solidFill>
              </a:rPr>
              <a:t> delle parlate campane originarie – in particolare dell’osco – sono riconducibili soprattutto a </a:t>
            </a:r>
            <a:r>
              <a:rPr lang="it-IT" sz="1400" dirty="0">
                <a:solidFill>
                  <a:srgbClr val="C00000"/>
                </a:solidFill>
              </a:rPr>
              <a:t>caratteristiche fonetiche</a:t>
            </a:r>
            <a:r>
              <a:rPr lang="it-IT" sz="1400" dirty="0">
                <a:solidFill>
                  <a:schemeClr val="tx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 serie allargata a </a:t>
            </a:r>
            <a:r>
              <a:rPr lang="it-IT" sz="1400" dirty="0">
                <a:solidFill>
                  <a:srgbClr val="C00000"/>
                </a:solidFill>
              </a:rPr>
              <a:t>9 vocali</a:t>
            </a:r>
            <a:r>
              <a:rPr lang="it-IT" sz="1400" dirty="0">
                <a:solidFill>
                  <a:schemeClr val="tx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Passaggio da –u lat. ad –o (</a:t>
            </a:r>
            <a:r>
              <a:rPr lang="it-IT" sz="1400" dirty="0">
                <a:solidFill>
                  <a:srgbClr val="C00000"/>
                </a:solidFill>
              </a:rPr>
              <a:t>lupus&gt;lupo</a:t>
            </a:r>
            <a:r>
              <a:rPr lang="it-IT" sz="1400" dirty="0">
                <a:solidFill>
                  <a:schemeClr val="tx1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Passaggio da –i lat. a -e (</a:t>
            </a:r>
            <a:r>
              <a:rPr lang="it-IT" sz="1400" dirty="0" err="1">
                <a:solidFill>
                  <a:srgbClr val="C00000"/>
                </a:solidFill>
              </a:rPr>
              <a:t>ficatum</a:t>
            </a:r>
            <a:r>
              <a:rPr lang="it-IT" sz="1400" dirty="0">
                <a:solidFill>
                  <a:srgbClr val="C00000"/>
                </a:solidFill>
              </a:rPr>
              <a:t> &gt; </a:t>
            </a:r>
            <a:r>
              <a:rPr lang="it-IT" sz="1400" dirty="0" err="1">
                <a:solidFill>
                  <a:srgbClr val="C00000"/>
                </a:solidFill>
              </a:rPr>
              <a:t>fecato</a:t>
            </a:r>
            <a:r>
              <a:rPr lang="it-IT" sz="1400" dirty="0">
                <a:solidFill>
                  <a:schemeClr val="tx1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Uso del raddoppiamento consonantico nei tempi passati (</a:t>
            </a:r>
            <a:r>
              <a:rPr lang="it-IT" sz="1400" dirty="0" err="1">
                <a:solidFill>
                  <a:schemeClr val="tx1"/>
                </a:solidFill>
              </a:rPr>
              <a:t>fefaked</a:t>
            </a:r>
            <a:r>
              <a:rPr lang="it-IT" sz="1400" dirty="0">
                <a:solidFill>
                  <a:schemeClr val="tx1"/>
                </a:solidFill>
              </a:rPr>
              <a:t>, </a:t>
            </a:r>
            <a:r>
              <a:rPr lang="it-IT" sz="1400" dirty="0" err="1">
                <a:solidFill>
                  <a:schemeClr val="tx1"/>
                </a:solidFill>
              </a:rPr>
              <a:t>dadikatted</a:t>
            </a:r>
            <a:r>
              <a:rPr lang="it-IT" sz="1400" dirty="0">
                <a:solidFill>
                  <a:schemeClr val="tx1"/>
                </a:solidFill>
              </a:rPr>
              <a:t> &gt; </a:t>
            </a:r>
            <a:r>
              <a:rPr lang="it-IT" sz="1400" i="1" dirty="0" err="1">
                <a:solidFill>
                  <a:srgbClr val="C00000"/>
                </a:solidFill>
              </a:rPr>
              <a:t>facette</a:t>
            </a:r>
            <a:r>
              <a:rPr lang="it-IT" sz="1400" i="1" dirty="0">
                <a:solidFill>
                  <a:srgbClr val="C00000"/>
                </a:solidFill>
              </a:rPr>
              <a:t>, </a:t>
            </a:r>
            <a:r>
              <a:rPr lang="it-IT" sz="1400" i="1" dirty="0" err="1">
                <a:solidFill>
                  <a:srgbClr val="C00000"/>
                </a:solidFill>
              </a:rPr>
              <a:t>dicette</a:t>
            </a:r>
            <a:r>
              <a:rPr lang="it-IT" sz="1400" i="1" dirty="0">
                <a:solidFill>
                  <a:srgbClr val="C00000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Assimilazione del </a:t>
            </a:r>
            <a:r>
              <a:rPr lang="it-IT" sz="1400" dirty="0" err="1">
                <a:solidFill>
                  <a:schemeClr val="tx1"/>
                </a:solidFill>
              </a:rPr>
              <a:t>gruppo-nd-</a:t>
            </a:r>
            <a:r>
              <a:rPr lang="it-IT" sz="1400" dirty="0">
                <a:solidFill>
                  <a:schemeClr val="tx1"/>
                </a:solidFill>
              </a:rPr>
              <a:t> e </a:t>
            </a:r>
            <a:r>
              <a:rPr lang="it-IT" sz="1400" dirty="0" err="1">
                <a:solidFill>
                  <a:schemeClr val="tx1"/>
                </a:solidFill>
              </a:rPr>
              <a:t>–mb-</a:t>
            </a:r>
            <a:r>
              <a:rPr lang="it-IT" sz="1400" dirty="0">
                <a:solidFill>
                  <a:schemeClr val="tx1"/>
                </a:solidFill>
              </a:rPr>
              <a:t>  (</a:t>
            </a:r>
            <a:r>
              <a:rPr lang="it-IT" sz="1400" i="1" dirty="0" err="1">
                <a:solidFill>
                  <a:schemeClr val="tx1"/>
                </a:solidFill>
              </a:rPr>
              <a:t>plumbeum</a:t>
            </a:r>
            <a:r>
              <a:rPr lang="it-IT" sz="1400" i="1" dirty="0">
                <a:solidFill>
                  <a:srgbClr val="C00000"/>
                </a:solidFill>
              </a:rPr>
              <a:t> &gt; </a:t>
            </a:r>
            <a:r>
              <a:rPr lang="it-IT" sz="1400" i="1" dirty="0" err="1">
                <a:solidFill>
                  <a:srgbClr val="C00000"/>
                </a:solidFill>
              </a:rPr>
              <a:t>chiummo</a:t>
            </a:r>
            <a:r>
              <a:rPr lang="it-IT" sz="1400" i="1" dirty="0">
                <a:solidFill>
                  <a:srgbClr val="C00000"/>
                </a:solidFill>
              </a:rPr>
              <a:t> – </a:t>
            </a:r>
            <a:r>
              <a:rPr lang="it-IT" sz="1400" i="1" dirty="0" err="1">
                <a:solidFill>
                  <a:schemeClr val="tx1"/>
                </a:solidFill>
              </a:rPr>
              <a:t>undecim</a:t>
            </a:r>
            <a:r>
              <a:rPr lang="it-IT" sz="1400" i="1" dirty="0">
                <a:solidFill>
                  <a:srgbClr val="C00000"/>
                </a:solidFill>
              </a:rPr>
              <a:t> &gt; </a:t>
            </a:r>
            <a:r>
              <a:rPr lang="it-IT" sz="1400" i="1" dirty="0" err="1">
                <a:solidFill>
                  <a:srgbClr val="C00000"/>
                </a:solidFill>
              </a:rPr>
              <a:t>unnece</a:t>
            </a:r>
            <a:r>
              <a:rPr lang="it-IT" sz="1400" i="1" dirty="0">
                <a:solidFill>
                  <a:srgbClr val="C00000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Passaggio  da </a:t>
            </a:r>
            <a:r>
              <a:rPr lang="it-IT" sz="1400" dirty="0" err="1">
                <a:solidFill>
                  <a:schemeClr val="tx1"/>
                </a:solidFill>
              </a:rPr>
              <a:t>pl-</a:t>
            </a:r>
            <a:r>
              <a:rPr lang="it-IT" sz="1400" dirty="0">
                <a:solidFill>
                  <a:schemeClr val="tx1"/>
                </a:solidFill>
              </a:rPr>
              <a:t> lat a pi- (</a:t>
            </a:r>
            <a:r>
              <a:rPr lang="it-IT" sz="1400" i="1" dirty="0">
                <a:solidFill>
                  <a:schemeClr val="tx1"/>
                </a:solidFill>
              </a:rPr>
              <a:t>platea &gt; </a:t>
            </a:r>
            <a:r>
              <a:rPr lang="it-IT" sz="1400" i="1" dirty="0">
                <a:solidFill>
                  <a:srgbClr val="C00000"/>
                </a:solidFill>
              </a:rPr>
              <a:t>piazza</a:t>
            </a:r>
            <a:r>
              <a:rPr lang="it-IT" sz="1400" i="1" dirty="0">
                <a:solidFill>
                  <a:schemeClr val="tx1"/>
                </a:solidFill>
              </a:rPr>
              <a:t>, FLUMEN &gt; </a:t>
            </a:r>
            <a:r>
              <a:rPr lang="it-IT" sz="1400" i="1" dirty="0">
                <a:solidFill>
                  <a:srgbClr val="C00000"/>
                </a:solidFill>
              </a:rPr>
              <a:t>FIUME</a:t>
            </a:r>
          </a:p>
          <a:p>
            <a:pPr>
              <a:buFont typeface="Arial" pitchFamily="34" charset="0"/>
              <a:buChar char="•"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d’influssi osci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" name="Immagine 4" descr="downloa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420888"/>
            <a:ext cx="2592288" cy="194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085184"/>
            <a:ext cx="284226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2555776" y="2636912"/>
            <a:ext cx="6408712" cy="3888432"/>
          </a:xfrm>
        </p:spPr>
        <p:txBody>
          <a:bodyPr>
            <a:normAutofit fontScale="92500" lnSpcReduction="20000"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la stragrande maggioranza dei vocaboli napoletani sono di origine latina. In alcuni casi, </a:t>
            </a:r>
            <a:r>
              <a:rPr lang="it-IT" sz="1400" dirty="0" err="1">
                <a:solidFill>
                  <a:schemeClr val="tx1"/>
                </a:solidFill>
              </a:rPr>
              <a:t>pero’</a:t>
            </a:r>
            <a:r>
              <a:rPr lang="it-IT" sz="1400" dirty="0">
                <a:solidFill>
                  <a:schemeClr val="tx1"/>
                </a:solidFill>
              </a:rPr>
              <a:t>, conservano la loro matrice originaria anche </a:t>
            </a:r>
            <a:r>
              <a:rPr lang="it-IT" sz="1400" dirty="0" err="1">
                <a:solidFill>
                  <a:schemeClr val="tx1"/>
                </a:solidFill>
              </a:rPr>
              <a:t>piu’</a:t>
            </a:r>
            <a:r>
              <a:rPr lang="it-IT" sz="1400" dirty="0">
                <a:solidFill>
                  <a:schemeClr val="tx1"/>
                </a:solidFill>
              </a:rPr>
              <a:t> dei corrispondenti esiti in italiano: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Abbruca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’ &lt; 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ab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raucare</a:t>
            </a:r>
            <a:endParaRPr lang="it-IT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Accidere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 &lt; 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occidere</a:t>
            </a:r>
            <a:endParaRPr lang="it-IT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Allasca’ &lt; ad lascare</a:t>
            </a: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ALLUCCA’ &lt; ADLOQUI</a:t>
            </a:r>
          </a:p>
          <a:p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Auciello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 &gt; 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avicellum-aucellum</a:t>
            </a:r>
            <a:endParaRPr lang="it-IT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Cajola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 &gt; 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caveola</a:t>
            </a:r>
            <a:endParaRPr lang="it-IT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cerasa &lt; 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cerasa</a:t>
            </a:r>
            <a:endParaRPr lang="it-IT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Cicero &gt; 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cicer</a:t>
            </a:r>
            <a:endParaRPr lang="it-IT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Lagno &gt; 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claneum</a:t>
            </a:r>
            <a:endParaRPr lang="it-IT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Lapisse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 &lt; lapis</a:t>
            </a: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‘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nzura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’ &gt; in-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uxorare</a:t>
            </a:r>
            <a:endParaRPr lang="it-IT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Pertuso &gt; 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pertusus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Perzeca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 &gt; (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malum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persicum</a:t>
            </a:r>
            <a:endParaRPr lang="it-IT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SCUGNIZZO &lt; EXCUNEARE</a:t>
            </a:r>
          </a:p>
          <a:p>
            <a:endParaRPr lang="it-IT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d’influssi latini</a:t>
            </a:r>
          </a:p>
        </p:txBody>
      </p:sp>
      <p:pic>
        <p:nvPicPr>
          <p:cNvPr id="5" name="Immagine 4" descr="neapol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238059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neapoli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8"/>
            <a:ext cx="2316134" cy="172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neapoli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085184"/>
            <a:ext cx="2376264" cy="16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347864" y="2743200"/>
            <a:ext cx="5616624" cy="356612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Numerosi sono i prestiti dalla lingua araba- dovuti al dominio arabo della </a:t>
            </a:r>
            <a:r>
              <a:rPr lang="it-IT" dirty="0" err="1">
                <a:solidFill>
                  <a:schemeClr val="tx1"/>
                </a:solidFill>
              </a:rPr>
              <a:t>sicilia</a:t>
            </a:r>
            <a:r>
              <a:rPr lang="it-IT" dirty="0">
                <a:solidFill>
                  <a:schemeClr val="tx1"/>
                </a:solidFill>
              </a:rPr>
              <a:t> – fra cui:</a:t>
            </a:r>
          </a:p>
          <a:p>
            <a:r>
              <a:rPr lang="it-IT" i="1" dirty="0" err="1">
                <a:solidFill>
                  <a:srgbClr val="0A8810"/>
                </a:solidFill>
              </a:rPr>
              <a:t>Bazzariota</a:t>
            </a:r>
            <a:r>
              <a:rPr lang="it-IT" i="1" dirty="0">
                <a:solidFill>
                  <a:srgbClr val="0A8810"/>
                </a:solidFill>
              </a:rPr>
              <a:t> &lt; </a:t>
            </a:r>
            <a:r>
              <a:rPr lang="it-IT" i="1" dirty="0" err="1">
                <a:solidFill>
                  <a:srgbClr val="0A8810"/>
                </a:solidFill>
              </a:rPr>
              <a:t>bazaar</a:t>
            </a:r>
            <a:endParaRPr lang="it-IT" i="1" dirty="0">
              <a:solidFill>
                <a:srgbClr val="0A8810"/>
              </a:solidFill>
            </a:endParaRPr>
          </a:p>
          <a:p>
            <a:r>
              <a:rPr lang="it-IT" i="1" dirty="0" err="1">
                <a:solidFill>
                  <a:srgbClr val="0A8810"/>
                </a:solidFill>
              </a:rPr>
              <a:t>Farfariello</a:t>
            </a:r>
            <a:r>
              <a:rPr lang="it-IT" i="1" dirty="0">
                <a:solidFill>
                  <a:srgbClr val="0A8810"/>
                </a:solidFill>
              </a:rPr>
              <a:t> &gt; </a:t>
            </a:r>
            <a:r>
              <a:rPr lang="it-IT" i="1" dirty="0" err="1">
                <a:solidFill>
                  <a:srgbClr val="0A8810"/>
                </a:solidFill>
              </a:rPr>
              <a:t>farfar</a:t>
            </a:r>
            <a:r>
              <a:rPr lang="it-IT" i="1" dirty="0">
                <a:solidFill>
                  <a:srgbClr val="0A8810"/>
                </a:solidFill>
              </a:rPr>
              <a:t> (un demone)</a:t>
            </a:r>
          </a:p>
          <a:p>
            <a:r>
              <a:rPr lang="it-IT" i="1" dirty="0" err="1">
                <a:solidFill>
                  <a:srgbClr val="0A8810"/>
                </a:solidFill>
              </a:rPr>
              <a:t>fellusse-Felusse</a:t>
            </a:r>
            <a:r>
              <a:rPr lang="it-IT" i="1" dirty="0">
                <a:solidFill>
                  <a:srgbClr val="0A8810"/>
                </a:solidFill>
              </a:rPr>
              <a:t> &lt; </a:t>
            </a:r>
            <a:r>
              <a:rPr lang="it-IT" i="1" dirty="0" err="1">
                <a:solidFill>
                  <a:srgbClr val="0A8810"/>
                </a:solidFill>
              </a:rPr>
              <a:t>filus</a:t>
            </a:r>
            <a:endParaRPr lang="it-IT" i="1" dirty="0">
              <a:solidFill>
                <a:srgbClr val="0A8810"/>
              </a:solidFill>
            </a:endParaRPr>
          </a:p>
          <a:p>
            <a:r>
              <a:rPr lang="it-IT" i="1" dirty="0" err="1">
                <a:solidFill>
                  <a:srgbClr val="0A8810"/>
                </a:solidFill>
              </a:rPr>
              <a:t>Funnaco</a:t>
            </a:r>
            <a:r>
              <a:rPr lang="it-IT" i="1" dirty="0">
                <a:solidFill>
                  <a:srgbClr val="0A8810"/>
                </a:solidFill>
              </a:rPr>
              <a:t> &gt; </a:t>
            </a:r>
            <a:r>
              <a:rPr lang="it-IT" i="1" dirty="0" err="1">
                <a:solidFill>
                  <a:srgbClr val="0A8810"/>
                </a:solidFill>
              </a:rPr>
              <a:t>funduq</a:t>
            </a:r>
            <a:endParaRPr lang="it-IT" i="1" dirty="0">
              <a:solidFill>
                <a:srgbClr val="0A8810"/>
              </a:solidFill>
            </a:endParaRPr>
          </a:p>
          <a:p>
            <a:r>
              <a:rPr lang="it-IT" i="1" dirty="0" err="1">
                <a:solidFill>
                  <a:srgbClr val="0A8810"/>
                </a:solidFill>
              </a:rPr>
              <a:t>Guallara</a:t>
            </a:r>
            <a:r>
              <a:rPr lang="it-IT" i="1" dirty="0">
                <a:solidFill>
                  <a:srgbClr val="0A8810"/>
                </a:solidFill>
              </a:rPr>
              <a:t> &lt; </a:t>
            </a:r>
            <a:r>
              <a:rPr lang="it-IT" i="1" dirty="0" err="1">
                <a:solidFill>
                  <a:srgbClr val="0A8810"/>
                </a:solidFill>
              </a:rPr>
              <a:t>hallara</a:t>
            </a:r>
            <a:r>
              <a:rPr lang="it-IT" i="1" dirty="0">
                <a:solidFill>
                  <a:srgbClr val="0A8810"/>
                </a:solidFill>
              </a:rPr>
              <a:t> (</a:t>
            </a:r>
            <a:r>
              <a:rPr lang="it-IT" i="1" dirty="0" err="1">
                <a:solidFill>
                  <a:srgbClr val="0A8810"/>
                </a:solidFill>
              </a:rPr>
              <a:t>rigonf</a:t>
            </a:r>
            <a:r>
              <a:rPr lang="it-IT" i="1" dirty="0">
                <a:solidFill>
                  <a:srgbClr val="0A8810"/>
                </a:solidFill>
              </a:rPr>
              <a:t>.)</a:t>
            </a:r>
          </a:p>
          <a:p>
            <a:r>
              <a:rPr lang="it-IT" i="1" dirty="0" err="1">
                <a:solidFill>
                  <a:srgbClr val="0A8810"/>
                </a:solidFill>
              </a:rPr>
              <a:t>Sciaveca</a:t>
            </a:r>
            <a:r>
              <a:rPr lang="it-IT" i="1" dirty="0">
                <a:solidFill>
                  <a:srgbClr val="0A8810"/>
                </a:solidFill>
              </a:rPr>
              <a:t> &lt;</a:t>
            </a:r>
            <a:r>
              <a:rPr lang="it-IT" i="1" dirty="0" err="1">
                <a:solidFill>
                  <a:srgbClr val="0A8810"/>
                </a:solidFill>
              </a:rPr>
              <a:t>shabaka</a:t>
            </a:r>
            <a:endParaRPr lang="it-IT" i="1" dirty="0">
              <a:solidFill>
                <a:srgbClr val="0A8810"/>
              </a:solidFill>
            </a:endParaRPr>
          </a:p>
          <a:p>
            <a:r>
              <a:rPr lang="it-IT" i="1" dirty="0" err="1">
                <a:solidFill>
                  <a:srgbClr val="0A8810"/>
                </a:solidFill>
              </a:rPr>
              <a:t>Zarro</a:t>
            </a:r>
            <a:r>
              <a:rPr lang="it-IT" i="1" dirty="0">
                <a:solidFill>
                  <a:srgbClr val="0A8810"/>
                </a:solidFill>
              </a:rPr>
              <a:t> &lt; </a:t>
            </a:r>
            <a:r>
              <a:rPr lang="it-IT" i="1" dirty="0" err="1">
                <a:solidFill>
                  <a:srgbClr val="0A8810"/>
                </a:solidFill>
              </a:rPr>
              <a:t>zahr</a:t>
            </a:r>
            <a:r>
              <a:rPr lang="it-IT" i="1" dirty="0">
                <a:solidFill>
                  <a:srgbClr val="0A8810"/>
                </a:solidFill>
              </a:rPr>
              <a:t> (sasso&gt;inciampo)</a:t>
            </a:r>
          </a:p>
          <a:p>
            <a:r>
              <a:rPr lang="it-IT" i="1" dirty="0" err="1">
                <a:solidFill>
                  <a:srgbClr val="0A8810"/>
                </a:solidFill>
              </a:rPr>
              <a:t>Sciarappa</a:t>
            </a:r>
            <a:r>
              <a:rPr lang="it-IT" i="1" dirty="0">
                <a:solidFill>
                  <a:srgbClr val="0A8810"/>
                </a:solidFill>
              </a:rPr>
              <a:t> &lt; </a:t>
            </a:r>
            <a:r>
              <a:rPr lang="it-IT" i="1" dirty="0" err="1">
                <a:solidFill>
                  <a:srgbClr val="0A8810"/>
                </a:solidFill>
              </a:rPr>
              <a:t>sharab</a:t>
            </a:r>
            <a:endParaRPr lang="it-IT" i="1" dirty="0">
              <a:solidFill>
                <a:srgbClr val="0A8810"/>
              </a:solidFill>
            </a:endParaRPr>
          </a:p>
          <a:p>
            <a:r>
              <a:rPr lang="it-IT" i="1" dirty="0">
                <a:solidFill>
                  <a:srgbClr val="0A8810"/>
                </a:solidFill>
              </a:rPr>
              <a:t>Cabala &lt;</a:t>
            </a:r>
            <a:r>
              <a:rPr lang="it-IT" i="1" dirty="0" err="1">
                <a:solidFill>
                  <a:srgbClr val="0A8810"/>
                </a:solidFill>
              </a:rPr>
              <a:t>quabbala</a:t>
            </a:r>
            <a:endParaRPr lang="it-IT" i="1" dirty="0">
              <a:solidFill>
                <a:srgbClr val="0A8810"/>
              </a:solidFill>
            </a:endParaRPr>
          </a:p>
          <a:p>
            <a:endParaRPr lang="it-IT" i="1" dirty="0">
              <a:solidFill>
                <a:srgbClr val="0A8810"/>
              </a:solidFill>
            </a:endParaRPr>
          </a:p>
          <a:p>
            <a:endParaRPr lang="it-IT" i="1" dirty="0">
              <a:solidFill>
                <a:srgbClr val="0A881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d’influssi arabi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5" name="Immagine 4" descr="arabism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240634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Mess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653136"/>
            <a:ext cx="302433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788024" y="2492896"/>
            <a:ext cx="4175918" cy="3888432"/>
          </a:xfrm>
        </p:spPr>
        <p:txBody>
          <a:bodyPr>
            <a:normAutofit lnSpcReduction="10000"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Oltre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agli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esempi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riportati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evidenti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prestiti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ispanici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sono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i="1" dirty="0" err="1">
                <a:solidFill>
                  <a:srgbClr val="C00000"/>
                </a:solidFill>
              </a:rPr>
              <a:t>Nenna</a:t>
            </a:r>
            <a:r>
              <a:rPr lang="en-US" sz="1400" i="1" dirty="0">
                <a:solidFill>
                  <a:srgbClr val="C00000"/>
                </a:solidFill>
              </a:rPr>
              <a:t>/</a:t>
            </a:r>
            <a:r>
              <a:rPr lang="en-US" sz="1400" i="1" dirty="0" err="1">
                <a:solidFill>
                  <a:srgbClr val="C00000"/>
                </a:solidFill>
              </a:rPr>
              <a:t>Ninno</a:t>
            </a:r>
            <a:r>
              <a:rPr lang="en-US" sz="1400" i="1" dirty="0">
                <a:solidFill>
                  <a:srgbClr val="C00000"/>
                </a:solidFill>
              </a:rPr>
              <a:t> &lt; </a:t>
            </a:r>
            <a:r>
              <a:rPr lang="en-US" sz="1400" i="1" dirty="0" err="1">
                <a:solidFill>
                  <a:srgbClr val="C00000"/>
                </a:solidFill>
              </a:rPr>
              <a:t>ni</a:t>
            </a:r>
            <a:r>
              <a:rPr lang="en-US" sz="1400" i="1" dirty="0" err="1">
                <a:solidFill>
                  <a:srgbClr val="C00000"/>
                </a:solidFill>
                <a:latin typeface="Georgia"/>
              </a:rPr>
              <a:t>ño</a:t>
            </a:r>
            <a:endParaRPr lang="en-US" sz="1400" i="1" dirty="0">
              <a:solidFill>
                <a:srgbClr val="C00000"/>
              </a:solidFill>
              <a:latin typeface="Georgia"/>
            </a:endParaRPr>
          </a:p>
          <a:p>
            <a:r>
              <a:rPr lang="en-US" sz="1400" i="1" dirty="0" err="1">
                <a:solidFill>
                  <a:srgbClr val="C00000"/>
                </a:solidFill>
                <a:latin typeface="Georgia"/>
              </a:rPr>
              <a:t>Abbascio</a:t>
            </a:r>
            <a:r>
              <a:rPr lang="en-US" sz="1400" i="1" dirty="0">
                <a:solidFill>
                  <a:srgbClr val="C00000"/>
                </a:solidFill>
                <a:latin typeface="Georgia"/>
              </a:rPr>
              <a:t> &lt; </a:t>
            </a:r>
            <a:r>
              <a:rPr lang="en-US" sz="1400" i="1" dirty="0" err="1">
                <a:solidFill>
                  <a:srgbClr val="C00000"/>
                </a:solidFill>
                <a:latin typeface="Georgia"/>
              </a:rPr>
              <a:t>abajo</a:t>
            </a:r>
            <a:r>
              <a:rPr lang="en-US" sz="1400" i="1" dirty="0">
                <a:solidFill>
                  <a:srgbClr val="C00000"/>
                </a:solidFill>
                <a:latin typeface="Georgia"/>
              </a:rPr>
              <a:t> - </a:t>
            </a:r>
            <a:r>
              <a:rPr lang="en-US" sz="1400" i="1" dirty="0" err="1">
                <a:solidFill>
                  <a:srgbClr val="C00000"/>
                </a:solidFill>
                <a:latin typeface="Georgia"/>
              </a:rPr>
              <a:t>abaxo</a:t>
            </a:r>
            <a:endParaRPr lang="en-US" sz="1400" i="1" dirty="0">
              <a:solidFill>
                <a:srgbClr val="C00000"/>
              </a:solidFill>
              <a:latin typeface="Georgia"/>
            </a:endParaRPr>
          </a:p>
          <a:p>
            <a:r>
              <a:rPr lang="en-US" sz="1400" i="1" dirty="0" err="1">
                <a:solidFill>
                  <a:srgbClr val="C00000"/>
                </a:solidFill>
                <a:latin typeface="Georgia"/>
              </a:rPr>
              <a:t>Lengua</a:t>
            </a:r>
            <a:r>
              <a:rPr lang="en-US" sz="1400" i="1" dirty="0">
                <a:solidFill>
                  <a:srgbClr val="C00000"/>
                </a:solidFill>
                <a:latin typeface="Georgia"/>
              </a:rPr>
              <a:t> &lt; </a:t>
            </a:r>
            <a:r>
              <a:rPr lang="en-US" sz="1400" i="1" dirty="0" err="1">
                <a:solidFill>
                  <a:srgbClr val="C00000"/>
                </a:solidFill>
                <a:latin typeface="Georgia"/>
              </a:rPr>
              <a:t>lengua</a:t>
            </a:r>
            <a:endParaRPr lang="en-US" sz="1400" i="1" dirty="0">
              <a:solidFill>
                <a:srgbClr val="C00000"/>
              </a:solidFill>
              <a:latin typeface="Georgia"/>
            </a:endParaRPr>
          </a:p>
          <a:p>
            <a:r>
              <a:rPr lang="en-US" sz="1400" i="1" dirty="0" err="1">
                <a:solidFill>
                  <a:srgbClr val="C00000"/>
                </a:solidFill>
                <a:latin typeface="Georgia"/>
              </a:rPr>
              <a:t>Ogna</a:t>
            </a:r>
            <a:r>
              <a:rPr lang="en-US" sz="1400" i="1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1400" i="1" dirty="0">
                <a:solidFill>
                  <a:srgbClr val="C00000"/>
                </a:solidFill>
              </a:rPr>
              <a:t>&lt; </a:t>
            </a:r>
            <a:r>
              <a:rPr lang="en-US" sz="1400" i="1" dirty="0" err="1">
                <a:solidFill>
                  <a:srgbClr val="C00000"/>
                </a:solidFill>
              </a:rPr>
              <a:t>uña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 err="1">
                <a:solidFill>
                  <a:srgbClr val="C00000"/>
                </a:solidFill>
              </a:rPr>
              <a:t>Jennero</a:t>
            </a:r>
            <a:r>
              <a:rPr lang="en-US" sz="1400" i="1" dirty="0">
                <a:solidFill>
                  <a:srgbClr val="C00000"/>
                </a:solidFill>
              </a:rPr>
              <a:t> &lt;</a:t>
            </a:r>
            <a:r>
              <a:rPr lang="en-US" sz="1400" i="1" dirty="0" err="1">
                <a:solidFill>
                  <a:srgbClr val="C00000"/>
                </a:solidFill>
              </a:rPr>
              <a:t>yerno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 err="1">
                <a:solidFill>
                  <a:srgbClr val="C00000"/>
                </a:solidFill>
              </a:rPr>
              <a:t>Mugliera</a:t>
            </a:r>
            <a:r>
              <a:rPr lang="en-US" sz="1400" i="1" dirty="0">
                <a:solidFill>
                  <a:srgbClr val="C00000"/>
                </a:solidFill>
              </a:rPr>
              <a:t> &lt; </a:t>
            </a:r>
            <a:r>
              <a:rPr lang="en-US" sz="1400" i="1" dirty="0" err="1">
                <a:solidFill>
                  <a:srgbClr val="C00000"/>
                </a:solidFill>
              </a:rPr>
              <a:t>mujer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>
                <a:solidFill>
                  <a:srgbClr val="C00000"/>
                </a:solidFill>
              </a:rPr>
              <a:t>‘</a:t>
            </a:r>
            <a:r>
              <a:rPr lang="en-US" sz="1400" i="1" dirty="0" err="1">
                <a:solidFill>
                  <a:srgbClr val="C00000"/>
                </a:solidFill>
              </a:rPr>
              <a:t>nzerra</a:t>
            </a:r>
            <a:r>
              <a:rPr lang="en-US" sz="1400" i="1" dirty="0">
                <a:solidFill>
                  <a:srgbClr val="C00000"/>
                </a:solidFill>
              </a:rPr>
              <a:t>’ &lt; en </a:t>
            </a:r>
            <a:r>
              <a:rPr lang="en-US" sz="1400" i="1" dirty="0" err="1">
                <a:solidFill>
                  <a:srgbClr val="C00000"/>
                </a:solidFill>
              </a:rPr>
              <a:t>serrar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 err="1">
                <a:solidFill>
                  <a:srgbClr val="C00000"/>
                </a:solidFill>
              </a:rPr>
              <a:t>Tene</a:t>
            </a:r>
            <a:r>
              <a:rPr lang="en-US" sz="1400" i="1" dirty="0">
                <a:solidFill>
                  <a:srgbClr val="C00000"/>
                </a:solidFill>
              </a:rPr>
              <a:t>’ </a:t>
            </a:r>
            <a:r>
              <a:rPr lang="en-US" sz="1400" i="1" dirty="0" err="1">
                <a:solidFill>
                  <a:srgbClr val="C00000"/>
                </a:solidFill>
              </a:rPr>
              <a:t>genio</a:t>
            </a:r>
            <a:r>
              <a:rPr lang="en-US" sz="1400" i="1" dirty="0">
                <a:solidFill>
                  <a:srgbClr val="C00000"/>
                </a:solidFill>
              </a:rPr>
              <a:t> &lt; </a:t>
            </a:r>
            <a:r>
              <a:rPr lang="en-US" sz="1400" i="1" dirty="0" err="1">
                <a:solidFill>
                  <a:srgbClr val="C00000"/>
                </a:solidFill>
              </a:rPr>
              <a:t>tener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err="1">
                <a:solidFill>
                  <a:srgbClr val="C00000"/>
                </a:solidFill>
              </a:rPr>
              <a:t>gana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 err="1">
                <a:solidFill>
                  <a:srgbClr val="C00000"/>
                </a:solidFill>
              </a:rPr>
              <a:t>Palummo</a:t>
            </a:r>
            <a:r>
              <a:rPr lang="en-US" sz="1400" i="1" dirty="0">
                <a:solidFill>
                  <a:srgbClr val="C00000"/>
                </a:solidFill>
              </a:rPr>
              <a:t> &lt; </a:t>
            </a:r>
            <a:r>
              <a:rPr lang="en-US" sz="1400" i="1" dirty="0" err="1">
                <a:solidFill>
                  <a:srgbClr val="C00000"/>
                </a:solidFill>
              </a:rPr>
              <a:t>palomo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 err="1">
                <a:solidFill>
                  <a:srgbClr val="C00000"/>
                </a:solidFill>
              </a:rPr>
              <a:t>Pressa</a:t>
            </a:r>
            <a:r>
              <a:rPr lang="en-US" sz="1400" i="1" dirty="0">
                <a:solidFill>
                  <a:srgbClr val="C00000"/>
                </a:solidFill>
              </a:rPr>
              <a:t> &lt; </a:t>
            </a:r>
            <a:r>
              <a:rPr lang="en-US" sz="1400" i="1" dirty="0" err="1">
                <a:solidFill>
                  <a:srgbClr val="C00000"/>
                </a:solidFill>
              </a:rPr>
              <a:t>prisa-priessa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 err="1">
                <a:solidFill>
                  <a:srgbClr val="C00000"/>
                </a:solidFill>
              </a:rPr>
              <a:t>Suonno</a:t>
            </a:r>
            <a:r>
              <a:rPr lang="en-US" sz="1400" i="1" dirty="0">
                <a:solidFill>
                  <a:srgbClr val="C00000"/>
                </a:solidFill>
              </a:rPr>
              <a:t> &lt; </a:t>
            </a:r>
            <a:r>
              <a:rPr lang="en-US" sz="1400" i="1" dirty="0" err="1">
                <a:solidFill>
                  <a:srgbClr val="C00000"/>
                </a:solidFill>
              </a:rPr>
              <a:t>sueño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>
                <a:solidFill>
                  <a:srgbClr val="C00000"/>
                </a:solidFill>
              </a:rPr>
              <a:t>ARRUSTI’ &lt; RAUSTIR</a:t>
            </a:r>
          </a:p>
          <a:p>
            <a:r>
              <a:rPr lang="en-US" sz="1400" i="1" dirty="0" err="1">
                <a:solidFill>
                  <a:srgbClr val="C00000"/>
                </a:solidFill>
              </a:rPr>
              <a:t>Ammuina</a:t>
            </a:r>
            <a:r>
              <a:rPr lang="en-US" sz="1400" i="1" dirty="0">
                <a:solidFill>
                  <a:srgbClr val="C00000"/>
                </a:solidFill>
              </a:rPr>
              <a:t>’ &lt; </a:t>
            </a:r>
            <a:r>
              <a:rPr lang="en-US" sz="1400" i="1" dirty="0" err="1">
                <a:solidFill>
                  <a:srgbClr val="C00000"/>
                </a:solidFill>
              </a:rPr>
              <a:t>amohinar</a:t>
            </a:r>
            <a:endParaRPr lang="en-US" sz="1400" i="1" dirty="0">
              <a:solidFill>
                <a:srgbClr val="C00000"/>
              </a:solidFill>
            </a:endParaRPr>
          </a:p>
          <a:p>
            <a:endParaRPr lang="en-US" sz="1400" i="1" dirty="0">
              <a:solidFill>
                <a:srgbClr val="C00000"/>
              </a:solidFill>
            </a:endParaRPr>
          </a:p>
          <a:p>
            <a:endParaRPr lang="en-US" sz="1400" i="1" dirty="0">
              <a:solidFill>
                <a:srgbClr val="C00000"/>
              </a:solidFill>
            </a:endParaRPr>
          </a:p>
          <a:p>
            <a:endParaRPr lang="en-US" sz="1400" i="1" dirty="0">
              <a:solidFill>
                <a:srgbClr val="C00000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i="1" dirty="0">
              <a:solidFill>
                <a:srgbClr val="C00000"/>
              </a:solidFill>
            </a:endParaRPr>
          </a:p>
          <a:p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Esempi</a:t>
            </a:r>
            <a:r>
              <a:rPr lang="en-US" dirty="0"/>
              <a:t> </a:t>
            </a:r>
            <a:r>
              <a:rPr lang="en-US" dirty="0" err="1"/>
              <a:t>d’influssi</a:t>
            </a:r>
            <a:r>
              <a:rPr lang="en-US" dirty="0"/>
              <a:t> </a:t>
            </a:r>
            <a:r>
              <a:rPr lang="en-US" dirty="0" err="1"/>
              <a:t>catalani</a:t>
            </a:r>
            <a:r>
              <a:rPr lang="en-US" dirty="0"/>
              <a:t>           e </a:t>
            </a:r>
            <a:r>
              <a:rPr lang="en-US" dirty="0" err="1"/>
              <a:t>castigliani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5" name="Immagine 4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4680520" cy="40072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2843808" y="2492896"/>
            <a:ext cx="6155902" cy="4176464"/>
          </a:xfrm>
        </p:spPr>
        <p:txBody>
          <a:bodyPr>
            <a:normAutofit lnSpcReduction="10000"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Molti vocaboli napoletani conservano tracce di gallicismi e francesismo: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srgbClr val="0033CC"/>
                </a:solidFill>
              </a:rPr>
              <a:t>Accattare &lt; </a:t>
            </a:r>
            <a:r>
              <a:rPr lang="it-IT" sz="1200" i="1" dirty="0" err="1">
                <a:solidFill>
                  <a:srgbClr val="0033CC"/>
                </a:solidFill>
              </a:rPr>
              <a:t>acheter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rgbClr val="0033CC"/>
                </a:solidFill>
              </a:rPr>
              <a:t>Fenezza</a:t>
            </a:r>
            <a:r>
              <a:rPr lang="it-IT" sz="1200" i="1" dirty="0">
                <a:solidFill>
                  <a:srgbClr val="0033CC"/>
                </a:solidFill>
              </a:rPr>
              <a:t> &lt; finesse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rgbClr val="0033CC"/>
                </a:solidFill>
              </a:rPr>
              <a:t>Allummare</a:t>
            </a:r>
            <a:r>
              <a:rPr lang="it-IT" sz="1200" i="1" dirty="0">
                <a:solidFill>
                  <a:srgbClr val="0033CC"/>
                </a:solidFill>
              </a:rPr>
              <a:t> &lt; </a:t>
            </a:r>
            <a:r>
              <a:rPr lang="it-IT" sz="1200" i="1" dirty="0" err="1">
                <a:solidFill>
                  <a:srgbClr val="0033CC"/>
                </a:solidFill>
              </a:rPr>
              <a:t>alumer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rgbClr val="0033CC"/>
                </a:solidFill>
              </a:rPr>
              <a:t>Ammuccia</a:t>
            </a:r>
            <a:r>
              <a:rPr lang="it-IT" sz="1200" i="1" dirty="0">
                <a:solidFill>
                  <a:srgbClr val="0033CC"/>
                </a:solidFill>
              </a:rPr>
              <a:t>’ &lt; se </a:t>
            </a:r>
            <a:r>
              <a:rPr lang="it-IT" sz="1200" i="1" dirty="0" err="1">
                <a:solidFill>
                  <a:srgbClr val="0033CC"/>
                </a:solidFill>
              </a:rPr>
              <a:t>musser</a:t>
            </a:r>
            <a:r>
              <a:rPr lang="it-IT" sz="1200" i="1" dirty="0">
                <a:solidFill>
                  <a:srgbClr val="0033CC"/>
                </a:solidFill>
              </a:rPr>
              <a:t> (tacersi)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rgbClr val="0033CC"/>
                </a:solidFill>
              </a:rPr>
              <a:t>Anviloppa-ammilocca</a:t>
            </a:r>
            <a:r>
              <a:rPr lang="it-IT" sz="1200" i="1" dirty="0">
                <a:solidFill>
                  <a:srgbClr val="0033CC"/>
                </a:solidFill>
              </a:rPr>
              <a:t> &lt; </a:t>
            </a:r>
            <a:r>
              <a:rPr lang="it-IT" sz="1200" i="1" dirty="0" err="1">
                <a:solidFill>
                  <a:srgbClr val="0033CC"/>
                </a:solidFill>
              </a:rPr>
              <a:t>enveloppe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srgbClr val="0033CC"/>
                </a:solidFill>
              </a:rPr>
              <a:t>Arrangia’ –arse &gt; </a:t>
            </a:r>
            <a:r>
              <a:rPr lang="it-IT" sz="1200" i="1" dirty="0" err="1">
                <a:solidFill>
                  <a:srgbClr val="0033CC"/>
                </a:solidFill>
              </a:rPr>
              <a:t>arranger</a:t>
            </a:r>
            <a:r>
              <a:rPr lang="it-IT" sz="1200" i="1" dirty="0">
                <a:solidFill>
                  <a:srgbClr val="0033CC"/>
                </a:solidFill>
              </a:rPr>
              <a:t> (sistemarsi)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rgbClr val="0033CC"/>
                </a:solidFill>
              </a:rPr>
              <a:t>Bisciu</a:t>
            </a:r>
            <a:r>
              <a:rPr lang="it-IT" sz="1200" i="1" dirty="0">
                <a:solidFill>
                  <a:srgbClr val="0033CC"/>
                </a:solidFill>
              </a:rPr>
              <a:t>’ &lt; bijou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srgbClr val="0033CC"/>
                </a:solidFill>
              </a:rPr>
              <a:t>Blusa &lt; </a:t>
            </a:r>
            <a:r>
              <a:rPr lang="it-IT" sz="1200" i="1" dirty="0" err="1">
                <a:solidFill>
                  <a:srgbClr val="0033CC"/>
                </a:solidFill>
              </a:rPr>
              <a:t>blouse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srgbClr val="0033CC"/>
                </a:solidFill>
              </a:rPr>
              <a:t>Brioscia &lt; brioche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rgbClr val="0033CC"/>
                </a:solidFill>
              </a:rPr>
              <a:t>Buatta</a:t>
            </a:r>
            <a:r>
              <a:rPr lang="it-IT" sz="1200" i="1" dirty="0">
                <a:solidFill>
                  <a:srgbClr val="0033CC"/>
                </a:solidFill>
              </a:rPr>
              <a:t> &lt; bo</a:t>
            </a:r>
            <a:r>
              <a:rPr lang="it-IT" sz="1200" i="1" dirty="0">
                <a:solidFill>
                  <a:srgbClr val="0033CC"/>
                </a:solidFill>
                <a:latin typeface="Georgia"/>
              </a:rPr>
              <a:t>î</a:t>
            </a:r>
            <a:r>
              <a:rPr lang="it-IT" sz="1200" i="1" dirty="0">
                <a:solidFill>
                  <a:srgbClr val="0033CC"/>
                </a:solidFill>
              </a:rPr>
              <a:t>te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rgbClr val="0033CC"/>
                </a:solidFill>
              </a:rPr>
              <a:t>Bulangeria</a:t>
            </a:r>
            <a:r>
              <a:rPr lang="it-IT" sz="1200" i="1" dirty="0">
                <a:solidFill>
                  <a:srgbClr val="0033CC"/>
                </a:solidFill>
              </a:rPr>
              <a:t> &lt; </a:t>
            </a:r>
            <a:r>
              <a:rPr lang="it-IT" sz="1200" i="1" dirty="0" err="1">
                <a:solidFill>
                  <a:srgbClr val="0033CC"/>
                </a:solidFill>
              </a:rPr>
              <a:t>boulangerie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rgbClr val="0033CC"/>
                </a:solidFill>
              </a:rPr>
              <a:t>Butteglia</a:t>
            </a:r>
            <a:r>
              <a:rPr lang="it-IT" sz="1200" i="1" dirty="0">
                <a:solidFill>
                  <a:srgbClr val="0033CC"/>
                </a:solidFill>
              </a:rPr>
              <a:t> &lt; </a:t>
            </a:r>
            <a:r>
              <a:rPr lang="it-IT" sz="1200" i="1" dirty="0" err="1">
                <a:solidFill>
                  <a:srgbClr val="0033CC"/>
                </a:solidFill>
              </a:rPr>
              <a:t>bouteille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rgbClr val="0033CC"/>
                </a:solidFill>
              </a:rPr>
              <a:t>sciarcuteria</a:t>
            </a:r>
            <a:r>
              <a:rPr lang="it-IT" sz="1200" i="1" dirty="0">
                <a:solidFill>
                  <a:srgbClr val="0033CC"/>
                </a:solidFill>
              </a:rPr>
              <a:t> &lt; </a:t>
            </a:r>
            <a:r>
              <a:rPr lang="it-IT" sz="1200" i="1" dirty="0" err="1">
                <a:solidFill>
                  <a:srgbClr val="0033CC"/>
                </a:solidFill>
              </a:rPr>
              <a:t>charcuterie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rgbClr val="0033CC"/>
                </a:solidFill>
              </a:rPr>
              <a:t>Canzo</a:t>
            </a:r>
            <a:r>
              <a:rPr lang="it-IT" sz="1200" i="1" dirty="0">
                <a:solidFill>
                  <a:srgbClr val="0033CC"/>
                </a:solidFill>
              </a:rPr>
              <a:t> &gt; chance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rgbClr val="0033CC"/>
                </a:solidFill>
              </a:rPr>
              <a:t>Cummo</a:t>
            </a:r>
            <a:r>
              <a:rPr lang="it-IT" sz="1200" i="1" dirty="0">
                <a:solidFill>
                  <a:srgbClr val="0033CC"/>
                </a:solidFill>
              </a:rPr>
              <a:t>’ &lt; </a:t>
            </a:r>
            <a:r>
              <a:rPr lang="it-IT" sz="1200" i="1" dirty="0" err="1">
                <a:solidFill>
                  <a:srgbClr val="0033CC"/>
                </a:solidFill>
              </a:rPr>
              <a:t>commode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srgbClr val="0033CC"/>
                </a:solidFill>
              </a:rPr>
              <a:t>Dammaggio &gt; </a:t>
            </a:r>
            <a:r>
              <a:rPr lang="it-IT" sz="1200" i="1" dirty="0" err="1">
                <a:solidFill>
                  <a:srgbClr val="0033CC"/>
                </a:solidFill>
              </a:rPr>
              <a:t>damage</a:t>
            </a:r>
            <a:r>
              <a:rPr lang="it-IT" sz="1200" i="1" dirty="0">
                <a:solidFill>
                  <a:srgbClr val="0033CC"/>
                </a:solidFill>
              </a:rPr>
              <a:t> – </a:t>
            </a:r>
            <a:r>
              <a:rPr lang="it-IT" sz="1200" i="1" dirty="0" err="1">
                <a:solidFill>
                  <a:srgbClr val="0033CC"/>
                </a:solidFill>
              </a:rPr>
              <a:t>dommagE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srgbClr val="0033CC"/>
                </a:solidFill>
              </a:rPr>
              <a:t>TRATTURIA &gt; TRAITER (e </a:t>
            </a:r>
            <a:r>
              <a:rPr lang="it-IT" sz="1200" i="1" dirty="0" err="1">
                <a:solidFill>
                  <a:srgbClr val="0033CC"/>
                </a:solidFill>
              </a:rPr>
              <a:t>deriv</a:t>
            </a:r>
            <a:r>
              <a:rPr lang="it-IT" sz="1200" i="1" dirty="0">
                <a:solidFill>
                  <a:srgbClr val="0033CC"/>
                </a:solidFill>
              </a:rPr>
              <a:t>.)</a:t>
            </a:r>
          </a:p>
          <a:p>
            <a:pPr>
              <a:buFont typeface="Arial" pitchFamily="34" charset="0"/>
              <a:buChar char="•"/>
            </a:pP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4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4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4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4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4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4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i="1" dirty="0">
              <a:solidFill>
                <a:srgbClr val="0033CC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di influssi francesi e provenzali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5" name="Immagine 4" descr="220px-Coat_of_arms_of_René_of_Anjou_(1443-1453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1676400" cy="230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Palazzo_Reale_di_Napoli_-_Carlo_I_d'Angi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05063"/>
            <a:ext cx="1512168" cy="227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angioini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3049" y="4005065"/>
            <a:ext cx="13167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95536" y="2743200"/>
            <a:ext cx="8280920" cy="3638128"/>
          </a:xfrm>
        </p:spPr>
        <p:txBody>
          <a:bodyPr>
            <a:noAutofit/>
          </a:bodyPr>
          <a:lstStyle/>
          <a:p>
            <a:pPr algn="just"/>
            <a:r>
              <a:rPr lang="it-IT" sz="1200" dirty="0">
                <a:solidFill>
                  <a:schemeClr val="tx1"/>
                </a:solidFill>
              </a:rPr>
              <a:t>‘NCOPP’ A LL’ASTECO ‘NCE STEVA NA TAVULA APPARICCHIATA. ‘NCOPP’Ô MESALE ‘NCE PUTIVE TRUVA’ NU PPOCO ‘E TUTTO: ROBBA ‘E SCIARCUTTERIA, NA PIGNATA ‘’E PACCHERE CU ‘E CCOZZECHE, PASTA E CCICERE, CUSTATE ‘E PUORCO, PATANE E NU SACCO ‘E FRUTTE: PURTUALLE, CRISOMMOLE, PERZECHE E CCERASE. PE DESSERT NCE STEVANO PURE QUATTO BRIOSCE, NA BUTTEGLIA ‘E VINO JANCO E NA BUATTA ‘E CIUCCULATTINE. </a:t>
            </a:r>
          </a:p>
          <a:p>
            <a:pPr algn="just"/>
            <a:r>
              <a:rPr lang="it-IT" sz="1200" dirty="0">
                <a:solidFill>
                  <a:schemeClr val="tx1"/>
                </a:solidFill>
              </a:rPr>
              <a:t>S’ASSETTAJENO PE MMAGNA’, PERO’ ‘NCE STEVA NA CHIORMA ‘E SCUGNIZZE CHE PAZZIAVANO CU ‘E STRUMMULE, ALLUCCAVANO E FFACEVANO ASSAJE AMMUINA.  FACEVANO ACCUSSI’ RUMMORE CA PURE L’AUCIELLE INT’ ‘A CAJOLA S’AGGITAJENO E NA PALOMMA SE NE VULAJE A N’ATA PARTE.</a:t>
            </a:r>
          </a:p>
          <a:p>
            <a:pPr algn="just"/>
            <a:r>
              <a:rPr lang="it-IT" sz="1200" dirty="0">
                <a:solidFill>
                  <a:schemeClr val="tx1"/>
                </a:solidFill>
              </a:rPr>
              <a:t>STANNO LLA ‘NCOPPA, NUN TENEVANO MANCO ‘O CANZO ‘E ‘NZERRA’ PORTE E FFENESTE PE NU’ SSENTI’ CHILLE NINNE CA STEVANO ABBASCIO E NUN TENEVANO GENIO MANCO ‘E S’AIZA’ PE SCACCIA’ CHILLE FARFARIELLE. SE N’ADDUNAJE CHILLU BAZZARIOTA D’ ‘O TRATTORE – GRUOSSO COMM’A NU CUMMO’ – CHE, CU NNA VOCE ABBRUCATA, ALLUCCAJE CHIU’ ‘E LLORO E LLE JETTE APPRIESSO CU NA CUCCHIARA ‘MMANO. NU GUAGLIONE, PE’ CORRERE, CADETTE E SE STRUPPIAJE.</a:t>
            </a:r>
          </a:p>
          <a:p>
            <a:endParaRPr lang="it-IT" sz="1200" dirty="0">
              <a:solidFill>
                <a:schemeClr val="tx1"/>
              </a:solidFill>
            </a:endParaRPr>
          </a:p>
          <a:p>
            <a:endParaRPr lang="it-IT" sz="1200" dirty="0">
              <a:solidFill>
                <a:schemeClr val="tx1"/>
              </a:solidFill>
            </a:endParaRPr>
          </a:p>
          <a:p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879376"/>
          </a:xfrm>
        </p:spPr>
        <p:txBody>
          <a:bodyPr/>
          <a:lstStyle/>
          <a:p>
            <a:r>
              <a:rPr lang="it-IT" dirty="0"/>
              <a:t>E adesso tocca a </a:t>
            </a:r>
            <a:r>
              <a:rPr lang="it-IT" dirty="0" err="1"/>
              <a:t>voi…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400" y="2133600"/>
            <a:ext cx="457200" cy="507175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9</a:t>
            </a:fld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357</TotalTime>
  <Words>804</Words>
  <Application>Microsoft Office PowerPoint</Application>
  <PresentationFormat>Presentazione su schermo (4:3)</PresentationFormat>
  <Paragraphs>108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Wingdings</vt:lpstr>
      <vt:lpstr>Wingdings 2</vt:lpstr>
      <vt:lpstr>Città</vt:lpstr>
      <vt:lpstr>Prof. Ermete Ferraro Corso di Lingua e Cultura Napolitana</vt:lpstr>
      <vt:lpstr>Origini del Napolitano</vt:lpstr>
      <vt:lpstr>        Esempi di influssi greci </vt:lpstr>
      <vt:lpstr>Esempi d’influssi osci</vt:lpstr>
      <vt:lpstr>Esempi d’influssi latini</vt:lpstr>
      <vt:lpstr>Esempi d’influssi arabi</vt:lpstr>
      <vt:lpstr>Esempi d’influssi catalani           e castigliani</vt:lpstr>
      <vt:lpstr>Esempi di influssi francesi e provenzali</vt:lpstr>
      <vt:lpstr>E adesso tocca a voi…</vt:lpstr>
      <vt:lpstr>Presentazione standard di PowerPoint</vt:lpstr>
    </vt:vector>
  </TitlesOfParts>
  <Company>BASTARDS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Ermete Ferraro Corso di Lingua e Cultura Napolitana - 1</dc:title>
  <dc:creator>Ermete</dc:creator>
  <cp:lastModifiedBy>Ermete Ferraro</cp:lastModifiedBy>
  <cp:revision>49</cp:revision>
  <dcterms:created xsi:type="dcterms:W3CDTF">2017-01-29T10:05:01Z</dcterms:created>
  <dcterms:modified xsi:type="dcterms:W3CDTF">2019-10-14T08:19:11Z</dcterms:modified>
</cp:coreProperties>
</file>