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pulitanobblog.info/" TargetMode="External"/><Relationship Id="rId3" Type="http://schemas.openxmlformats.org/officeDocument/2006/relationships/image" Target="../media/image14.svg"/><Relationship Id="rId7" Type="http://schemas.openxmlformats.org/officeDocument/2006/relationships/hyperlink" Target="http://www.ermeteferraro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rmeteferraro@gmail.com" TargetMode="External"/><Relationship Id="rId5" Type="http://schemas.openxmlformats.org/officeDocument/2006/relationships/image" Target="../media/image16.svg"/><Relationship Id="rId10" Type="http://schemas.openxmlformats.org/officeDocument/2006/relationships/image" Target="../media/image18.sv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11" Type="http://schemas.openxmlformats.org/officeDocument/2006/relationships/image" Target="../media/image28.pn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49725A-BE20-0DCF-C0C5-CBD875F4C0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8°Corso di Lingua e </a:t>
            </a:r>
            <a:b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Napolitana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7C85B97-0DB8-2D85-8099-B49A84DE2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241074"/>
            <a:ext cx="7766936" cy="906658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00B050"/>
                </a:solidFill>
              </a:rPr>
              <a:t>A cura del prof. </a:t>
            </a:r>
            <a:r>
              <a:rPr lang="it-IT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ERMETE FERRARO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A7C7F6-2A8E-D6BD-B1C4-54F914DB0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6" y="112940"/>
            <a:ext cx="1676672" cy="176088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8FDF055-4003-D1A9-0751-46E5FD73C2D4}"/>
              </a:ext>
            </a:extLst>
          </p:cNvPr>
          <p:cNvSpPr txBox="1"/>
          <p:nvPr/>
        </p:nvSpPr>
        <p:spPr>
          <a:xfrm>
            <a:off x="6217919" y="748937"/>
            <a:ext cx="305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B050"/>
                </a:solidFill>
              </a:rPr>
              <a:t>A.A. 2023-24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5C7FB59-BF85-8325-98A8-BA6E4F089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211" y="4889062"/>
            <a:ext cx="1719503" cy="204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3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C245CF-B5CA-BD2B-E43C-B509592D2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8°Corso di Lingua e Cultura Napolitana</a:t>
            </a:r>
            <a:endParaRPr lang="it-IT" u="sng" dirty="0"/>
          </a:p>
        </p:txBody>
      </p:sp>
      <p:pic>
        <p:nvPicPr>
          <p:cNvPr id="7" name="Elemento grafico 6" descr="Aula">
            <a:extLst>
              <a:ext uri="{FF2B5EF4-FFF2-40B4-BE49-F238E27FC236}">
                <a16:creationId xmlns:a16="http://schemas.microsoft.com/office/drawing/2014/main" id="{86E0991D-2252-6A09-5051-594913AC7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491" y="2612556"/>
            <a:ext cx="666206" cy="666206"/>
          </a:xfrm>
          <a:prstGeom prst="rect">
            <a:avLst/>
          </a:prstGeom>
        </p:spPr>
      </p:pic>
      <p:pic>
        <p:nvPicPr>
          <p:cNvPr id="15" name="Segnaposto contenuto 14" descr="Orologio">
            <a:extLst>
              <a:ext uri="{FF2B5EF4-FFF2-40B4-BE49-F238E27FC236}">
                <a16:creationId xmlns:a16="http://schemas.microsoft.com/office/drawing/2014/main" id="{D4BAD143-9939-08C7-FDDC-66DD0001E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160" y="2002027"/>
            <a:ext cx="526869" cy="526869"/>
          </a:xfrm>
        </p:spPr>
      </p:pic>
      <p:pic>
        <p:nvPicPr>
          <p:cNvPr id="17" name="Elemento grafico 16" descr="Pennarello">
            <a:extLst>
              <a:ext uri="{FF2B5EF4-FFF2-40B4-BE49-F238E27FC236}">
                <a16:creationId xmlns:a16="http://schemas.microsoft.com/office/drawing/2014/main" id="{7A49A57B-5633-07FD-910B-6D80EF0EB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160" y="1391498"/>
            <a:ext cx="526869" cy="526869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FA1151A-6AC6-DBE5-9363-C2DA94AF755A}"/>
              </a:ext>
            </a:extLst>
          </p:cNvPr>
          <p:cNvSpPr txBox="1"/>
          <p:nvPr/>
        </p:nvSpPr>
        <p:spPr>
          <a:xfrm>
            <a:off x="1184365" y="1427883"/>
            <a:ext cx="7463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DOVE?</a:t>
            </a:r>
            <a:r>
              <a:rPr lang="it-IT" dirty="0"/>
              <a:t> </a:t>
            </a:r>
            <a:r>
              <a:rPr lang="it-IT" dirty="0">
                <a:highlight>
                  <a:srgbClr val="FFFF00"/>
                </a:highlight>
              </a:rPr>
              <a:t>Sede UNITRE Napoli </a:t>
            </a:r>
            <a:r>
              <a:rPr lang="it-IT" dirty="0"/>
              <a:t>presso Parrocchia S. Maria della Libera – Via Belvedere, 115 – Aula ‘Merola’ - II piano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2AEE0E4-D575-AC1F-CF84-AEB7E3692E19}"/>
              </a:ext>
            </a:extLst>
          </p:cNvPr>
          <p:cNvSpPr txBox="1"/>
          <p:nvPr/>
        </p:nvSpPr>
        <p:spPr>
          <a:xfrm>
            <a:off x="1184366" y="2080795"/>
            <a:ext cx="840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QUANDO?</a:t>
            </a:r>
            <a:r>
              <a:rPr lang="it-IT" dirty="0"/>
              <a:t> </a:t>
            </a:r>
            <a:r>
              <a:rPr lang="it-IT" dirty="0">
                <a:highlight>
                  <a:srgbClr val="FFFF00"/>
                </a:highlight>
              </a:rPr>
              <a:t>Ogni Lunedì </a:t>
            </a:r>
            <a:r>
              <a:rPr lang="it-IT" dirty="0"/>
              <a:t>(non festivo) del 1° quadrimestre – </a:t>
            </a:r>
            <a:r>
              <a:rPr lang="it-IT" dirty="0">
                <a:highlight>
                  <a:srgbClr val="FFFF00"/>
                </a:highlight>
              </a:rPr>
              <a:t>dalle 9:00 alle 9:55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7849883-B4EC-8EFD-D6FA-2DB9FE99BB9A}"/>
              </a:ext>
            </a:extLst>
          </p:cNvPr>
          <p:cNvSpPr txBox="1"/>
          <p:nvPr/>
        </p:nvSpPr>
        <p:spPr>
          <a:xfrm>
            <a:off x="1184366" y="2612571"/>
            <a:ext cx="8177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CHI?</a:t>
            </a:r>
            <a:r>
              <a:rPr lang="it-IT" dirty="0"/>
              <a:t> </a:t>
            </a:r>
            <a:r>
              <a:rPr lang="it-IT" dirty="0">
                <a:highlight>
                  <a:srgbClr val="FFFF00"/>
                </a:highlight>
              </a:rPr>
              <a:t>Prof. Ermete FERRARO</a:t>
            </a:r>
            <a:r>
              <a:rPr lang="it-IT" dirty="0"/>
              <a:t>, laureato in Lettere (</a:t>
            </a:r>
            <a:r>
              <a:rPr lang="it-IT" dirty="0" err="1"/>
              <a:t>ind</a:t>
            </a:r>
            <a:r>
              <a:rPr lang="it-IT" dirty="0"/>
              <a:t>. linguistico); docente di Napolitano in due scuole medie e, nei sette anni accademici precedenti, presso l’UNITRE di Napoli; traduttore dal Napolitano; blogger e curatore per due anni di una rubrica giornalistica settimanale in lingua napolitana. </a:t>
            </a:r>
          </a:p>
        </p:txBody>
      </p:sp>
      <p:pic>
        <p:nvPicPr>
          <p:cNvPr id="23" name="Elemento grafico 22" descr="Tiro a segno">
            <a:extLst>
              <a:ext uri="{FF2B5EF4-FFF2-40B4-BE49-F238E27FC236}">
                <a16:creationId xmlns:a16="http://schemas.microsoft.com/office/drawing/2014/main" id="{ECBAA1C1-A75F-269F-9C98-3A744F0ECE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8491" y="3708396"/>
            <a:ext cx="680739" cy="680739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2E96E15-A60A-D9E2-F2C3-02F7E4EB7DCD}"/>
              </a:ext>
            </a:extLst>
          </p:cNvPr>
          <p:cNvSpPr txBox="1"/>
          <p:nvPr/>
        </p:nvSpPr>
        <p:spPr>
          <a:xfrm>
            <a:off x="1184366" y="3892731"/>
            <a:ext cx="840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CHI?  </a:t>
            </a:r>
            <a:r>
              <a:rPr lang="it-IT" dirty="0" err="1">
                <a:highlight>
                  <a:srgbClr val="FFFF00"/>
                </a:highlight>
              </a:rPr>
              <a:t>Associàte</a:t>
            </a:r>
            <a:r>
              <a:rPr lang="it-IT" dirty="0">
                <a:highlight>
                  <a:srgbClr val="FFFF00"/>
                </a:highlight>
              </a:rPr>
              <a:t>/i all’UNITRE Napoli </a:t>
            </a:r>
            <a:r>
              <a:rPr lang="it-IT" dirty="0"/>
              <a:t>che siano interessate/i all’argomento ed appassionate/i alla cultura napolitana. </a:t>
            </a:r>
          </a:p>
        </p:txBody>
      </p:sp>
      <p:pic>
        <p:nvPicPr>
          <p:cNvPr id="28" name="Elemento grafico 27" descr="Lente di ingrandimento">
            <a:extLst>
              <a:ext uri="{FF2B5EF4-FFF2-40B4-BE49-F238E27FC236}">
                <a16:creationId xmlns:a16="http://schemas.microsoft.com/office/drawing/2014/main" id="{590393C1-27F5-CF51-C5B8-A96909F3E7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8461" y="4702629"/>
            <a:ext cx="576236" cy="576236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08BBD1D-6797-EFCC-DFE5-61C06742160C}"/>
              </a:ext>
            </a:extLst>
          </p:cNvPr>
          <p:cNvSpPr txBox="1"/>
          <p:nvPr/>
        </p:nvSpPr>
        <p:spPr>
          <a:xfrm>
            <a:off x="1184365" y="4702629"/>
            <a:ext cx="8682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COSA?  </a:t>
            </a:r>
            <a:r>
              <a:rPr lang="it-IT" dirty="0"/>
              <a:t>Compatibilmente col tempo a disposizione saranno trattati:</a:t>
            </a:r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/>
              <a:t>breve </a:t>
            </a:r>
            <a:r>
              <a:rPr lang="it-IT" dirty="0">
                <a:highlight>
                  <a:srgbClr val="FFFF00"/>
                </a:highlight>
              </a:rPr>
              <a:t>storia della lingua </a:t>
            </a:r>
            <a:r>
              <a:rPr lang="it-IT" dirty="0"/>
              <a:t>napolitana; elementi di </a:t>
            </a:r>
            <a:r>
              <a:rPr lang="it-IT" dirty="0">
                <a:highlight>
                  <a:srgbClr val="FFFF00"/>
                </a:highlight>
              </a:rPr>
              <a:t>fonetica, ortoepia ed ortografia </a:t>
            </a:r>
            <a:r>
              <a:rPr lang="it-IT" dirty="0"/>
              <a:t>del Napolitano; cenni alle sue </a:t>
            </a:r>
            <a:r>
              <a:rPr lang="it-IT" dirty="0">
                <a:highlight>
                  <a:srgbClr val="FFFF00"/>
                </a:highlight>
              </a:rPr>
              <a:t>particolarità morfo-sintattiche</a:t>
            </a:r>
            <a:r>
              <a:rPr lang="it-IT" dirty="0"/>
              <a:t>; approfondimenti </a:t>
            </a:r>
            <a:r>
              <a:rPr lang="it-IT" dirty="0">
                <a:highlight>
                  <a:srgbClr val="FFFF00"/>
                </a:highlight>
              </a:rPr>
              <a:t>etimologico-semantici</a:t>
            </a:r>
            <a:r>
              <a:rPr lang="it-IT" dirty="0"/>
              <a:t>; panorama dell’evoluzione linguistica del N. attraverso </a:t>
            </a:r>
            <a:r>
              <a:rPr lang="it-IT" dirty="0">
                <a:highlight>
                  <a:srgbClr val="FFFF00"/>
                </a:highlight>
              </a:rPr>
              <a:t>cenni storici alla letteratura napolitana </a:t>
            </a:r>
            <a:r>
              <a:rPr lang="it-IT" dirty="0"/>
              <a:t>ed al </a:t>
            </a:r>
            <a:r>
              <a:rPr lang="it-IT" dirty="0">
                <a:highlight>
                  <a:srgbClr val="FFFF00"/>
                </a:highlight>
              </a:rPr>
              <a:t>patrimonio canoro </a:t>
            </a:r>
            <a:r>
              <a:rPr lang="it-IT" dirty="0"/>
              <a:t>e connesso alla </a:t>
            </a:r>
            <a:r>
              <a:rPr lang="it-IT" dirty="0">
                <a:highlight>
                  <a:srgbClr val="FFFF00"/>
                </a:highlight>
              </a:rPr>
              <a:t>saggezza popolare </a:t>
            </a:r>
            <a:r>
              <a:rPr lang="it-IT" dirty="0"/>
              <a:t>(detti, proverbi, espressioni idiomatiche).</a:t>
            </a:r>
          </a:p>
        </p:txBody>
      </p:sp>
    </p:spTree>
    <p:extLst>
      <p:ext uri="{BB962C8B-B14F-4D97-AF65-F5344CB8AC3E}">
        <p14:creationId xmlns:p14="http://schemas.microsoft.com/office/powerpoint/2010/main" val="3111283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9ACB23-0929-7899-784E-18BF8E517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218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8°Corso di Lingua e Cultura Napolitana</a:t>
            </a:r>
          </a:p>
        </p:txBody>
      </p:sp>
      <p:pic>
        <p:nvPicPr>
          <p:cNvPr id="5" name="Segnaposto contenuto 4" descr="Libro aperto">
            <a:extLst>
              <a:ext uri="{FF2B5EF4-FFF2-40B4-BE49-F238E27FC236}">
                <a16:creationId xmlns:a16="http://schemas.microsoft.com/office/drawing/2014/main" id="{4A9B16C6-38BC-6792-C214-9954B5424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334" y="1374866"/>
            <a:ext cx="600891" cy="600891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2C626B-5216-0E0A-360D-9A4728E87DCE}"/>
              </a:ext>
            </a:extLst>
          </p:cNvPr>
          <p:cNvSpPr txBox="1"/>
          <p:nvPr/>
        </p:nvSpPr>
        <p:spPr>
          <a:xfrm>
            <a:off x="1436914" y="1497874"/>
            <a:ext cx="8299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COME?</a:t>
            </a:r>
            <a:r>
              <a:rPr lang="it-IT" dirty="0"/>
              <a:t>  Le lezioni del Corso seguiranno una metodologia che consenta la </a:t>
            </a:r>
            <a:r>
              <a:rPr lang="it-IT" dirty="0">
                <a:highlight>
                  <a:srgbClr val="FFFF00"/>
                </a:highlight>
              </a:rPr>
              <a:t>condivisione di conoscenze e competenze </a:t>
            </a:r>
            <a:r>
              <a:rPr lang="it-IT" dirty="0"/>
              <a:t>da parte del docente, ma anche uno </a:t>
            </a:r>
            <a:r>
              <a:rPr lang="it-IT" dirty="0">
                <a:highlight>
                  <a:srgbClr val="FFFF00"/>
                </a:highlight>
              </a:rPr>
              <a:t>scambio quanto più interattivo </a:t>
            </a:r>
            <a:r>
              <a:rPr lang="it-IT" dirty="0"/>
              <a:t>è possibile con le/i partecipanti, adattando il programma al loro livello iniziale ed ai loro interessi.  </a:t>
            </a:r>
          </a:p>
        </p:txBody>
      </p:sp>
      <p:pic>
        <p:nvPicPr>
          <p:cNvPr id="8" name="Elemento grafico 7" descr="Chat">
            <a:extLst>
              <a:ext uri="{FF2B5EF4-FFF2-40B4-BE49-F238E27FC236}">
                <a16:creationId xmlns:a16="http://schemas.microsoft.com/office/drawing/2014/main" id="{0D94941C-569C-B985-1F44-0B6BECE5C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270" y="2627810"/>
            <a:ext cx="627017" cy="59436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655F8E-66E1-3448-34C4-B551071C1941}"/>
              </a:ext>
            </a:extLst>
          </p:cNvPr>
          <p:cNvSpPr txBox="1"/>
          <p:nvPr/>
        </p:nvSpPr>
        <p:spPr>
          <a:xfrm>
            <a:off x="1436913" y="2698203"/>
            <a:ext cx="87956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QUALI MODALITA’? </a:t>
            </a:r>
            <a:r>
              <a:rPr lang="it-IT" dirty="0"/>
              <a:t>Come negli altri anni, si farà ancora riferimento visivo ad alcune </a:t>
            </a:r>
            <a:r>
              <a:rPr lang="it-IT" dirty="0">
                <a:highlight>
                  <a:srgbClr val="FFFF00"/>
                </a:highlight>
              </a:rPr>
              <a:t>presentazioni-base in </a:t>
            </a:r>
            <a:r>
              <a:rPr lang="it-IT" i="1" dirty="0">
                <a:highlight>
                  <a:srgbClr val="FFFF00"/>
                </a:highlight>
              </a:rPr>
              <a:t>Power Point</a:t>
            </a:r>
            <a:r>
              <a:rPr lang="it-IT" dirty="0"/>
              <a:t>, però in modo più sintetico (in quanto le singole lezioni saranno rese </a:t>
            </a:r>
            <a:r>
              <a:rPr lang="it-IT" dirty="0">
                <a:highlight>
                  <a:srgbClr val="FFFF00"/>
                </a:highlight>
              </a:rPr>
              <a:t>disponibili </a:t>
            </a:r>
            <a:r>
              <a:rPr lang="it-IT" i="1" dirty="0">
                <a:highlight>
                  <a:srgbClr val="FFFF00"/>
                </a:highlight>
              </a:rPr>
              <a:t>on line</a:t>
            </a:r>
            <a:r>
              <a:rPr lang="it-IT" dirty="0"/>
              <a:t>), proprio per agevolare un </a:t>
            </a:r>
            <a:r>
              <a:rPr lang="it-IT" dirty="0">
                <a:highlight>
                  <a:srgbClr val="FFFF00"/>
                </a:highlight>
              </a:rPr>
              <a:t>confronto più diretto con le/i partecipanti </a:t>
            </a:r>
            <a:r>
              <a:rPr lang="it-IT" dirty="0"/>
              <a:t>e consentire una verifica più immediata degli aspetti che richiedano ulteriori chiarimenti. </a:t>
            </a:r>
          </a:p>
          <a:p>
            <a:r>
              <a:rPr lang="it-IT" dirty="0"/>
              <a:t>Per ovviare al poco spazio finora riservato al Napolitano parlato, compatibilmente col livello di competenze iniziali delle/dei partecipanti, </a:t>
            </a:r>
            <a:r>
              <a:rPr lang="it-IT" dirty="0">
                <a:highlight>
                  <a:srgbClr val="FFFF00"/>
                </a:highlight>
              </a:rPr>
              <a:t>si proverà a svolgere le lezioni anche in lingua napolitana</a:t>
            </a:r>
            <a:r>
              <a:rPr lang="it-IT" dirty="0"/>
              <a:t> o, comunque, a stimolarne un utilizzo espressivo più corretto. Si raccomanda comunque una </a:t>
            </a:r>
            <a:r>
              <a:rPr lang="it-IT" dirty="0">
                <a:highlight>
                  <a:srgbClr val="FFFF00"/>
                </a:highlight>
              </a:rPr>
              <a:t>frequenza regolare e la puntualità</a:t>
            </a:r>
            <a:r>
              <a:rPr lang="it-IT" dirty="0"/>
              <a:t>.</a:t>
            </a:r>
          </a:p>
          <a:p>
            <a:r>
              <a:rPr lang="it-IT" dirty="0"/>
              <a:t>Al termine del Corso sarà rilasciato un </a:t>
            </a:r>
            <a:r>
              <a:rPr lang="it-IT" dirty="0">
                <a:highlight>
                  <a:srgbClr val="FFFF00"/>
                </a:highlight>
              </a:rPr>
              <a:t>diploma di partecipazione</a:t>
            </a:r>
            <a:r>
              <a:rPr lang="it-IT" dirty="0"/>
              <a:t>. </a:t>
            </a:r>
          </a:p>
          <a:p>
            <a:r>
              <a:rPr lang="it-IT" dirty="0"/>
              <a:t>Chi lo desidera, potrà anche sostenere un </a:t>
            </a:r>
            <a:r>
              <a:rPr lang="it-IT" dirty="0">
                <a:highlight>
                  <a:srgbClr val="FFFF00"/>
                </a:highlight>
              </a:rPr>
              <a:t>test finale</a:t>
            </a:r>
            <a:r>
              <a:rPr lang="it-IT" dirty="0"/>
              <a:t>, per una certificazione del livello di competenze conseguito.</a:t>
            </a:r>
          </a:p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7448009-1688-E3E8-A40B-CAA53A9368D8}"/>
              </a:ext>
            </a:extLst>
          </p:cNvPr>
          <p:cNvSpPr txBox="1"/>
          <p:nvPr/>
        </p:nvSpPr>
        <p:spPr>
          <a:xfrm>
            <a:off x="1815736" y="6089708"/>
            <a:ext cx="723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CONTATTI</a:t>
            </a:r>
            <a:r>
              <a:rPr lang="it-IT" dirty="0"/>
              <a:t>: </a:t>
            </a:r>
            <a:r>
              <a:rPr lang="it-IT" b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ermeteferraro@gmail.com</a:t>
            </a:r>
            <a:r>
              <a:rPr lang="it-IT" b="1" dirty="0"/>
              <a:t>  | </a:t>
            </a:r>
            <a:r>
              <a:rPr lang="it-IT" b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www.ermeteferraro.org</a:t>
            </a:r>
            <a:r>
              <a:rPr lang="it-IT" b="1" dirty="0"/>
              <a:t>  - </a:t>
            </a:r>
            <a:r>
              <a:rPr lang="it-IT" b="1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www.napulitanobblog.info</a:t>
            </a:r>
            <a:r>
              <a:rPr lang="it-IT" b="1" dirty="0"/>
              <a:t>  | 349 341 4190 </a:t>
            </a:r>
          </a:p>
        </p:txBody>
      </p:sp>
      <p:pic>
        <p:nvPicPr>
          <p:cNvPr id="14" name="Elemento grafico 13" descr="Computer">
            <a:extLst>
              <a:ext uri="{FF2B5EF4-FFF2-40B4-BE49-F238E27FC236}">
                <a16:creationId xmlns:a16="http://schemas.microsoft.com/office/drawing/2014/main" id="{E5468646-77AF-6033-BB84-F55C2E64DC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2150" y="5987142"/>
            <a:ext cx="729584" cy="7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79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71405F-B8F3-CE14-F366-95564596A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5726"/>
          </a:xfrm>
        </p:spPr>
        <p:txBody>
          <a:bodyPr>
            <a:normAutofit fontScale="90000"/>
          </a:bodyPr>
          <a:lstStyle/>
          <a:p>
            <a:r>
              <a:rPr lang="it-IT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8°Corso di Lingua e Cultura Napolitana</a:t>
            </a:r>
            <a:br>
              <a:rPr lang="it-IT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i="1" dirty="0">
                <a:solidFill>
                  <a:srgbClr val="00B050"/>
                </a:solidFill>
                <a:highlight>
                  <a:srgbClr val="FFFF00"/>
                </a:highlight>
              </a:rPr>
              <a:t>Alcune immagini di precedenti corsi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16B3D8A-B092-4DCA-C4B4-70ACD6922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" y="1539962"/>
            <a:ext cx="1487440" cy="2178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9D4D087-BEF1-4E1B-B86E-FA5906EED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436" y="1685192"/>
            <a:ext cx="1957971" cy="2351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ED9DCB7-C383-E432-D532-018294AF4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788" y="1659876"/>
            <a:ext cx="3535680" cy="265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17FB999-BF47-330B-57B6-6E98436CD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502" y="4483116"/>
            <a:ext cx="1583745" cy="2239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794A531-4B15-3EAC-0102-8B9BA80C25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028" y="4336869"/>
            <a:ext cx="1890786" cy="252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7D2016F2-CB60-E81A-F053-4EA2741AA7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9490" y="3979889"/>
            <a:ext cx="3838477" cy="287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8E44C39-1B6C-75C6-C6F6-EEAC23EBAF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1348" y="-26854"/>
            <a:ext cx="2404526" cy="2544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658944CB-3569-EA44-5CAD-FD059D58C9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8711" y="2373520"/>
            <a:ext cx="3426139" cy="2109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E79D5C35-04E4-336C-6DF9-34747545F7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2357" y="1659876"/>
            <a:ext cx="1782733" cy="2376977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E93081A8-E598-7118-A213-D658722243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6775" y="3979888"/>
            <a:ext cx="2943225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1204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</TotalTime>
  <Words>454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Sfaccettatura</vt:lpstr>
      <vt:lpstr>8°Corso di Lingua e  Cultura Napolitana</vt:lpstr>
      <vt:lpstr>8°Corso di Lingua e Cultura Napolitana</vt:lpstr>
      <vt:lpstr>8°Corso di Lingua e Cultura Napolitana</vt:lpstr>
      <vt:lpstr>8°Corso di Lingua e Cultura Napolitana Alcune immagini di precedenti corsi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8°Corso di Lingua e  Cultura Napolitana</dc:title>
  <dc:creator>Ermete Ferraro</dc:creator>
  <cp:lastModifiedBy>Ermete Ferraro</cp:lastModifiedBy>
  <cp:revision>4</cp:revision>
  <dcterms:created xsi:type="dcterms:W3CDTF">2023-09-30T16:05:27Z</dcterms:created>
  <dcterms:modified xsi:type="dcterms:W3CDTF">2023-09-30T18:03:56Z</dcterms:modified>
</cp:coreProperties>
</file>